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3"/>
  </p:notes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ique Giles" initials="AG" lastIdx="1" clrIdx="0">
    <p:extLst>
      <p:ext uri="{19B8F6BF-5375-455C-9EA6-DF929625EA0E}">
        <p15:presenceInfo xmlns:p15="http://schemas.microsoft.com/office/powerpoint/2012/main" userId="aaeb295c2c658c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11"/>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94712" autoAdjust="0"/>
  </p:normalViewPr>
  <p:slideViewPr>
    <p:cSldViewPr snapToGrid="0">
      <p:cViewPr varScale="1">
        <p:scale>
          <a:sx n="78" d="100"/>
          <a:sy n="78" d="100"/>
        </p:scale>
        <p:origin x="114" y="88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0T14:51:37.349"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2" qsCatId="simple" csTypeId="urn:microsoft.com/office/officeart/2005/8/colors/accent0_3" csCatId="mainScheme" phldr="1"/>
      <dgm:spPr/>
      <dgm:t>
        <a:bodyPr/>
        <a:lstStyle/>
        <a:p>
          <a:endParaRPr lang="en-US"/>
        </a:p>
      </dgm:t>
    </dgm:pt>
    <dgm:pt modelId="{066103CE-D38C-4FBC-9B12-E5E414FCCEAA}">
      <dgm:prSet phldrT="[Text]"/>
      <dgm:spPr/>
      <dgm:t>
        <a:bodyPr/>
        <a:lstStyle/>
        <a:p>
          <a:r>
            <a:rPr lang="en-US" dirty="0">
              <a:latin typeface="Montserrat" panose="00000500000000000000" pitchFamily="50" charset="0"/>
            </a:rPr>
            <a:t>Immediately</a:t>
          </a:r>
        </a:p>
        <a:p>
          <a:r>
            <a:rPr lang="en-US" dirty="0">
              <a:latin typeface="Montserrat" panose="00000500000000000000" pitchFamily="50" charset="0"/>
            </a:rPr>
            <a:t>recognizable</a:t>
          </a:r>
        </a:p>
      </dgm:t>
    </dgm:pt>
    <dgm:pt modelId="{C76995A4-8F51-4E04-8990-FC72A7903150}" type="parTrans" cxnId="{463D590F-B83B-4D43-B8AF-BCD9450293A9}">
      <dgm:prSet/>
      <dgm:spPr/>
      <dgm:t>
        <a:bodyPr/>
        <a:lstStyle/>
        <a:p>
          <a:endParaRPr lang="en-US"/>
        </a:p>
      </dgm:t>
    </dgm:pt>
    <dgm:pt modelId="{187A23A2-8EFB-42A1-A7D2-9937B27FD6E3}" type="sibTrans" cxnId="{463D590F-B83B-4D43-B8AF-BCD9450293A9}">
      <dgm:prSet phldrT="01" phldr="0"/>
      <dgm:spPr/>
      <dgm:t>
        <a:bodyPr/>
        <a:lstStyle/>
        <a:p>
          <a:r>
            <a:t>01</a:t>
          </a:r>
          <a:endParaRPr dirty="0"/>
        </a:p>
      </dgm:t>
    </dgm:pt>
    <dgm:pt modelId="{DAC6DA97-93C6-4CAC-9B4F-9C824B8AEDB0}">
      <dgm:prSet phldrT="[Text]"/>
      <dgm:spPr/>
      <dgm:t>
        <a:bodyPr/>
        <a:lstStyle/>
        <a:p>
          <a:r>
            <a:rPr lang="en-US" dirty="0">
              <a:latin typeface="Montserrat" panose="00000500000000000000" pitchFamily="50" charset="0"/>
            </a:rPr>
            <a:t>Create a relationship with the user</a:t>
          </a:r>
        </a:p>
      </dgm:t>
    </dgm:pt>
    <dgm:pt modelId="{84F48EC1-3151-46B9-8ED2-74F8DF5BD081}" type="parTrans" cxnId="{38913C17-26CC-48B3-8DB3-D49AE9637C9B}">
      <dgm:prSet/>
      <dgm:spPr/>
      <dgm:t>
        <a:bodyPr/>
        <a:lstStyle/>
        <a:p>
          <a:endParaRPr lang="en-US"/>
        </a:p>
      </dgm:t>
    </dgm:pt>
    <dgm:pt modelId="{85EBF960-5D7D-4382-96AE-785AD471EA2A}" type="sibTrans" cxnId="{38913C17-26CC-48B3-8DB3-D49AE9637C9B}">
      <dgm:prSet phldrT="02" phldr="0"/>
      <dgm:spPr/>
      <dgm:t>
        <a:bodyPr/>
        <a:lstStyle/>
        <a:p>
          <a:r>
            <a:t>02</a:t>
          </a:r>
        </a:p>
      </dgm:t>
    </dgm:pt>
    <dgm:pt modelId="{E4E3B050-BA88-4809-B8BC-286D3CF75867}">
      <dgm:prSet phldrT="[Text]"/>
      <dgm:spPr/>
      <dgm:t>
        <a:bodyPr/>
        <a:lstStyle/>
        <a:p>
          <a:r>
            <a:rPr lang="en-US" dirty="0">
              <a:latin typeface="Montserrat" panose="00000500000000000000" pitchFamily="50" charset="0"/>
            </a:rPr>
            <a:t>Create a feeling of success, and inclusivity</a:t>
          </a:r>
        </a:p>
      </dgm:t>
    </dgm:pt>
    <dgm:pt modelId="{DF7EB38E-0A59-4CEA-8E05-F69B3CE187C4}" type="parTrans" cxnId="{78708F4C-287D-4BA5-9C98-9DC54A835812}">
      <dgm:prSet/>
      <dgm:spPr/>
      <dgm:t>
        <a:bodyPr/>
        <a:lstStyle/>
        <a:p>
          <a:endParaRPr lang="en-US"/>
        </a:p>
      </dgm:t>
    </dgm:pt>
    <dgm:pt modelId="{F7843CC7-E729-40CE-AD93-3D96ECD718AB}" type="sibTrans" cxnId="{78708F4C-287D-4BA5-9C98-9DC54A835812}">
      <dgm:prSet phldrT="03" phldr="0"/>
      <dgm:spPr/>
      <dgm:t>
        <a:bodyPr/>
        <a:lstStyle/>
        <a:p>
          <a:r>
            <a:t>03</a:t>
          </a:r>
          <a:endParaRPr dirty="0"/>
        </a:p>
      </dgm:t>
    </dgm:pt>
    <dgm:pt modelId="{C92A067E-63C2-4B3F-86C7-CA1B565C38F1}" type="pres">
      <dgm:prSet presAssocID="{8AA20905-3954-474B-A606-562BCA026DC1}" presName="Name0" presStyleCnt="0">
        <dgm:presLayoutVars>
          <dgm:animLvl val="lvl"/>
          <dgm:resizeHandles val="exact"/>
        </dgm:presLayoutVars>
      </dgm:prSet>
      <dgm:spPr/>
    </dgm:pt>
    <dgm:pt modelId="{6B28A344-6DA5-41C7-924F-7CC334B23D41}" type="pres">
      <dgm:prSet presAssocID="{066103CE-D38C-4FBC-9B12-E5E414FCCEAA}" presName="compositeNode" presStyleCnt="0">
        <dgm:presLayoutVars>
          <dgm:bulletEnabled val="1"/>
        </dgm:presLayoutVars>
      </dgm:prSet>
      <dgm:spPr/>
    </dgm:pt>
    <dgm:pt modelId="{C4E116D9-9CF0-41BC-9357-2E14B8153077}" type="pres">
      <dgm:prSet presAssocID="{066103CE-D38C-4FBC-9B12-E5E414FCCEAA}" presName="bgRect" presStyleLbl="alignNode1" presStyleIdx="0" presStyleCnt="3"/>
      <dgm:spPr/>
    </dgm:pt>
    <dgm:pt modelId="{812FE934-AC38-43B0-BF29-4E64757F8E34}" type="pres">
      <dgm:prSet presAssocID="{187A23A2-8EFB-42A1-A7D2-9937B27FD6E3}" presName="sibTransNodeRect" presStyleLbl="alignNode1" presStyleIdx="0" presStyleCnt="3">
        <dgm:presLayoutVars>
          <dgm:chMax val="0"/>
          <dgm:bulletEnabled val="1"/>
        </dgm:presLayoutVars>
      </dgm:prSet>
      <dgm:spPr/>
    </dgm:pt>
    <dgm:pt modelId="{AB6C2658-E845-4FFF-ABAB-E9E77F81C860}" type="pres">
      <dgm:prSet presAssocID="{066103CE-D38C-4FBC-9B12-E5E414FCCEAA}" presName="nodeRect" presStyleLbl="alignNode1" presStyleIdx="0" presStyleCnt="3">
        <dgm:presLayoutVars>
          <dgm:bulletEnabled val="1"/>
        </dgm:presLayoutVars>
      </dgm:prSet>
      <dgm:spPr/>
    </dgm:pt>
    <dgm:pt modelId="{217D6A21-0277-48EF-BFCA-C639C6B035A9}" type="pres">
      <dgm:prSet presAssocID="{187A23A2-8EFB-42A1-A7D2-9937B27FD6E3}" presName="sibTrans" presStyleCnt="0"/>
      <dgm:spPr/>
    </dgm:pt>
    <dgm:pt modelId="{ECEF6BDA-5D42-4860-A7AB-BA90B3391FAA}" type="pres">
      <dgm:prSet presAssocID="{DAC6DA97-93C6-4CAC-9B4F-9C824B8AEDB0}" presName="compositeNode" presStyleCnt="0">
        <dgm:presLayoutVars>
          <dgm:bulletEnabled val="1"/>
        </dgm:presLayoutVars>
      </dgm:prSet>
      <dgm:spPr/>
    </dgm:pt>
    <dgm:pt modelId="{AA5AE56B-4C62-4B42-8039-3DC5A36A1534}" type="pres">
      <dgm:prSet presAssocID="{DAC6DA97-93C6-4CAC-9B4F-9C824B8AEDB0}" presName="bgRect" presStyleLbl="alignNode1" presStyleIdx="1" presStyleCnt="3"/>
      <dgm:spPr/>
    </dgm:pt>
    <dgm:pt modelId="{E709EA31-B019-49D3-BEAD-5F2B086B8676}" type="pres">
      <dgm:prSet presAssocID="{85EBF960-5D7D-4382-96AE-785AD471EA2A}" presName="sibTransNodeRect" presStyleLbl="alignNode1" presStyleIdx="1" presStyleCnt="3">
        <dgm:presLayoutVars>
          <dgm:chMax val="0"/>
          <dgm:bulletEnabled val="1"/>
        </dgm:presLayoutVars>
      </dgm:prSet>
      <dgm:spPr/>
    </dgm:pt>
    <dgm:pt modelId="{E41D60AB-9BF2-4983-B6CD-7134023AA334}" type="pres">
      <dgm:prSet presAssocID="{DAC6DA97-93C6-4CAC-9B4F-9C824B8AEDB0}" presName="nodeRect" presStyleLbl="alignNode1" presStyleIdx="1" presStyleCnt="3">
        <dgm:presLayoutVars>
          <dgm:bulletEnabled val="1"/>
        </dgm:presLayoutVars>
      </dgm:prSet>
      <dgm:spPr/>
    </dgm:pt>
    <dgm:pt modelId="{EBD2BE37-9CDD-409A-A7D2-FD7F89930B84}" type="pres">
      <dgm:prSet presAssocID="{85EBF960-5D7D-4382-96AE-785AD471EA2A}" presName="sibTrans" presStyleCnt="0"/>
      <dgm:spPr/>
    </dgm:pt>
    <dgm:pt modelId="{E8E55767-0DFC-4D5C-ACF1-032401214FE3}" type="pres">
      <dgm:prSet presAssocID="{E4E3B050-BA88-4809-B8BC-286D3CF75867}" presName="compositeNode" presStyleCnt="0">
        <dgm:presLayoutVars>
          <dgm:bulletEnabled val="1"/>
        </dgm:presLayoutVars>
      </dgm:prSet>
      <dgm:spPr/>
    </dgm:pt>
    <dgm:pt modelId="{8C63B0D5-2E2B-489B-B82D-A8875EE33467}" type="pres">
      <dgm:prSet presAssocID="{E4E3B050-BA88-4809-B8BC-286D3CF75867}" presName="bgRect" presStyleLbl="alignNode1" presStyleIdx="2" presStyleCnt="3"/>
      <dgm:spPr/>
    </dgm:pt>
    <dgm:pt modelId="{8E0E6A28-F6F7-4977-8E4F-B8906B77C39B}" type="pres">
      <dgm:prSet presAssocID="{F7843CC7-E729-40CE-AD93-3D96ECD718AB}" presName="sibTransNodeRect" presStyleLbl="alignNode1" presStyleIdx="2" presStyleCnt="3">
        <dgm:presLayoutVars>
          <dgm:chMax val="0"/>
          <dgm:bulletEnabled val="1"/>
        </dgm:presLayoutVars>
      </dgm:prSet>
      <dgm:spPr/>
    </dgm:pt>
    <dgm:pt modelId="{2FB1D10E-E44E-42F8-8644-C0A680A35CAB}" type="pres">
      <dgm:prSet presAssocID="{E4E3B050-BA88-4809-B8BC-286D3CF75867}" presName="nodeRect" presStyleLbl="alignNode1" presStyleIdx="2" presStyleCnt="3">
        <dgm:presLayoutVars>
          <dgm:bulletEnabled val="1"/>
        </dgm:presLayoutVars>
      </dgm:prSet>
      <dgm:spPr/>
    </dgm:pt>
  </dgm:ptLst>
  <dgm:cxnLst>
    <dgm:cxn modelId="{463D590F-B83B-4D43-B8AF-BCD9450293A9}" srcId="{8AA20905-3954-474B-A606-562BCA026DC1}" destId="{066103CE-D38C-4FBC-9B12-E5E414FCCEAA}" srcOrd="0" destOrd="0" parTransId="{C76995A4-8F51-4E04-8990-FC72A7903150}" sibTransId="{187A23A2-8EFB-42A1-A7D2-9937B27FD6E3}"/>
    <dgm:cxn modelId="{38913C17-26CC-48B3-8DB3-D49AE9637C9B}" srcId="{8AA20905-3954-474B-A606-562BCA026DC1}" destId="{DAC6DA97-93C6-4CAC-9B4F-9C824B8AEDB0}" srcOrd="1" destOrd="0" parTransId="{84F48EC1-3151-46B9-8ED2-74F8DF5BD081}" sibTransId="{85EBF960-5D7D-4382-96AE-785AD471EA2A}"/>
    <dgm:cxn modelId="{34A57E21-3D7B-4A54-8744-B32747473F5B}" type="presOf" srcId="{E4E3B050-BA88-4809-B8BC-286D3CF75867}" destId="{2FB1D10E-E44E-42F8-8644-C0A680A35CAB}" srcOrd="1" destOrd="0" presId="urn:microsoft.com/office/officeart/2016/7/layout/LinearBlockProcessNumbered"/>
    <dgm:cxn modelId="{777BF731-3B14-4C9F-827A-454D4C4F319C}" type="presOf" srcId="{187A23A2-8EFB-42A1-A7D2-9937B27FD6E3}" destId="{812FE934-AC38-43B0-BF29-4E64757F8E34}" srcOrd="0" destOrd="0" presId="urn:microsoft.com/office/officeart/2016/7/layout/LinearBlockProcessNumbered"/>
    <dgm:cxn modelId="{48A75537-8DFC-4BAB-9CD4-77B626808ADF}" type="presOf" srcId="{F7843CC7-E729-40CE-AD93-3D96ECD718AB}" destId="{8E0E6A28-F6F7-4977-8E4F-B8906B77C39B}" srcOrd="0" destOrd="0" presId="urn:microsoft.com/office/officeart/2016/7/layout/LinearBlockProcessNumbered"/>
    <dgm:cxn modelId="{81F05868-0F3A-4ED1-A967-70E32F77D6C7}" type="presOf" srcId="{85EBF960-5D7D-4382-96AE-785AD471EA2A}" destId="{E709EA31-B019-49D3-BEAD-5F2B086B8676}" srcOrd="0" destOrd="0" presId="urn:microsoft.com/office/officeart/2016/7/layout/LinearBlockProcessNumbered"/>
    <dgm:cxn modelId="{78708F4C-287D-4BA5-9C98-9DC54A835812}" srcId="{8AA20905-3954-474B-A606-562BCA026DC1}" destId="{E4E3B050-BA88-4809-B8BC-286D3CF75867}" srcOrd="2" destOrd="0" parTransId="{DF7EB38E-0A59-4CEA-8E05-F69B3CE187C4}" sibTransId="{F7843CC7-E729-40CE-AD93-3D96ECD718AB}"/>
    <dgm:cxn modelId="{FB72B983-D0B5-49A7-A3FB-E7123A60C1A1}" type="presOf" srcId="{DAC6DA97-93C6-4CAC-9B4F-9C824B8AEDB0}" destId="{E41D60AB-9BF2-4983-B6CD-7134023AA334}" srcOrd="1" destOrd="0" presId="urn:microsoft.com/office/officeart/2016/7/layout/LinearBlockProcessNumbered"/>
    <dgm:cxn modelId="{F762B0AE-6120-4159-A2C5-74AE5C7738FC}" type="presOf" srcId="{E4E3B050-BA88-4809-B8BC-286D3CF75867}" destId="{8C63B0D5-2E2B-489B-B82D-A8875EE33467}" srcOrd="0" destOrd="0" presId="urn:microsoft.com/office/officeart/2016/7/layout/LinearBlockProcessNumbered"/>
    <dgm:cxn modelId="{05CB12DA-BEFE-466B-AB8F-BF859D7F999F}" type="presOf" srcId="{066103CE-D38C-4FBC-9B12-E5E414FCCEAA}" destId="{AB6C2658-E845-4FFF-ABAB-E9E77F81C860}" srcOrd="1" destOrd="0" presId="urn:microsoft.com/office/officeart/2016/7/layout/LinearBlockProcessNumbered"/>
    <dgm:cxn modelId="{23DF31F1-05E5-4522-A62C-10F6D023D751}" type="presOf" srcId="{8AA20905-3954-474B-A606-562BCA026DC1}" destId="{C92A067E-63C2-4B3F-86C7-CA1B565C38F1}" srcOrd="0" destOrd="0" presId="urn:microsoft.com/office/officeart/2016/7/layout/LinearBlockProcessNumbered"/>
    <dgm:cxn modelId="{BDE31EF8-41B4-41DA-AA09-74723C0DAE65}" type="presOf" srcId="{066103CE-D38C-4FBC-9B12-E5E414FCCEAA}" destId="{C4E116D9-9CF0-41BC-9357-2E14B8153077}" srcOrd="0" destOrd="0" presId="urn:microsoft.com/office/officeart/2016/7/layout/LinearBlockProcessNumbered"/>
    <dgm:cxn modelId="{14DA12FD-AB55-4157-B630-DADDA9F4E0BB}" type="presOf" srcId="{DAC6DA97-93C6-4CAC-9B4F-9C824B8AEDB0}" destId="{AA5AE56B-4C62-4B42-8039-3DC5A36A1534}" srcOrd="0" destOrd="0" presId="urn:microsoft.com/office/officeart/2016/7/layout/LinearBlockProcessNumbered"/>
    <dgm:cxn modelId="{1EDBEFEB-310C-43B2-82B1-401E0AA57982}" type="presParOf" srcId="{C92A067E-63C2-4B3F-86C7-CA1B565C38F1}" destId="{6B28A344-6DA5-41C7-924F-7CC334B23D41}" srcOrd="0" destOrd="0" presId="urn:microsoft.com/office/officeart/2016/7/layout/LinearBlockProcessNumbered"/>
    <dgm:cxn modelId="{1269644D-A111-42C9-9539-8C9B6BB1649A}" type="presParOf" srcId="{6B28A344-6DA5-41C7-924F-7CC334B23D41}" destId="{C4E116D9-9CF0-41BC-9357-2E14B8153077}" srcOrd="0" destOrd="0" presId="urn:microsoft.com/office/officeart/2016/7/layout/LinearBlockProcessNumbered"/>
    <dgm:cxn modelId="{7D54CBBE-1B02-4C5A-A9A5-BB372C0A04EC}" type="presParOf" srcId="{6B28A344-6DA5-41C7-924F-7CC334B23D41}" destId="{812FE934-AC38-43B0-BF29-4E64757F8E34}" srcOrd="1" destOrd="0" presId="urn:microsoft.com/office/officeart/2016/7/layout/LinearBlockProcessNumbered"/>
    <dgm:cxn modelId="{949B6E03-60E1-4A50-B79C-B310D09FF4DC}" type="presParOf" srcId="{6B28A344-6DA5-41C7-924F-7CC334B23D41}" destId="{AB6C2658-E845-4FFF-ABAB-E9E77F81C860}" srcOrd="2" destOrd="0" presId="urn:microsoft.com/office/officeart/2016/7/layout/LinearBlockProcessNumbered"/>
    <dgm:cxn modelId="{CBDB72D4-4ED4-4F31-8392-8DFFF4910B1D}" type="presParOf" srcId="{C92A067E-63C2-4B3F-86C7-CA1B565C38F1}" destId="{217D6A21-0277-48EF-BFCA-C639C6B035A9}" srcOrd="1" destOrd="0" presId="urn:microsoft.com/office/officeart/2016/7/layout/LinearBlockProcessNumbered"/>
    <dgm:cxn modelId="{42334F11-D108-4B2F-BBEC-BF7221FE92C7}" type="presParOf" srcId="{C92A067E-63C2-4B3F-86C7-CA1B565C38F1}" destId="{ECEF6BDA-5D42-4860-A7AB-BA90B3391FAA}" srcOrd="2" destOrd="0" presId="urn:microsoft.com/office/officeart/2016/7/layout/LinearBlockProcessNumbered"/>
    <dgm:cxn modelId="{0CB419FE-6516-49F7-8314-AB75D6C2D957}" type="presParOf" srcId="{ECEF6BDA-5D42-4860-A7AB-BA90B3391FAA}" destId="{AA5AE56B-4C62-4B42-8039-3DC5A36A1534}" srcOrd="0" destOrd="0" presId="urn:microsoft.com/office/officeart/2016/7/layout/LinearBlockProcessNumbered"/>
    <dgm:cxn modelId="{10F8FD93-3A90-46BC-A404-9D24D267174F}" type="presParOf" srcId="{ECEF6BDA-5D42-4860-A7AB-BA90B3391FAA}" destId="{E709EA31-B019-49D3-BEAD-5F2B086B8676}" srcOrd="1" destOrd="0" presId="urn:microsoft.com/office/officeart/2016/7/layout/LinearBlockProcessNumbered"/>
    <dgm:cxn modelId="{5EEE1F50-2D9B-4566-9982-C0586D543176}" type="presParOf" srcId="{ECEF6BDA-5D42-4860-A7AB-BA90B3391FAA}" destId="{E41D60AB-9BF2-4983-B6CD-7134023AA334}" srcOrd="2" destOrd="0" presId="urn:microsoft.com/office/officeart/2016/7/layout/LinearBlockProcessNumbered"/>
    <dgm:cxn modelId="{093EC400-538A-45F3-85CF-BAE4699F8126}" type="presParOf" srcId="{C92A067E-63C2-4B3F-86C7-CA1B565C38F1}" destId="{EBD2BE37-9CDD-409A-A7D2-FD7F89930B84}" srcOrd="3" destOrd="0" presId="urn:microsoft.com/office/officeart/2016/7/layout/LinearBlockProcessNumbered"/>
    <dgm:cxn modelId="{713B0064-1A68-450D-BFB8-C5FA247F80F4}" type="presParOf" srcId="{C92A067E-63C2-4B3F-86C7-CA1B565C38F1}" destId="{E8E55767-0DFC-4D5C-ACF1-032401214FE3}" srcOrd="4" destOrd="0" presId="urn:microsoft.com/office/officeart/2016/7/layout/LinearBlockProcessNumbered"/>
    <dgm:cxn modelId="{C76752E5-97C1-496C-B944-2C2CE5DA9DD6}" type="presParOf" srcId="{E8E55767-0DFC-4D5C-ACF1-032401214FE3}" destId="{8C63B0D5-2E2B-489B-B82D-A8875EE33467}" srcOrd="0" destOrd="0" presId="urn:microsoft.com/office/officeart/2016/7/layout/LinearBlockProcessNumbered"/>
    <dgm:cxn modelId="{BBA5D6F1-DF0F-426E-A521-BA7BEE1D5835}" type="presParOf" srcId="{E8E55767-0DFC-4D5C-ACF1-032401214FE3}" destId="{8E0E6A28-F6F7-4977-8E4F-B8906B77C39B}" srcOrd="1" destOrd="0" presId="urn:microsoft.com/office/officeart/2016/7/layout/LinearBlockProcessNumbered"/>
    <dgm:cxn modelId="{0113FE01-A261-49B2-920A-F728C0496FFD}" type="presParOf" srcId="{E8E55767-0DFC-4D5C-ACF1-032401214FE3}" destId="{2FB1D10E-E44E-42F8-8644-C0A680A35CAB}" srcOrd="2" destOrd="0" presId="urn:microsoft.com/office/officeart/2016/7/layout/LinearBlock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116D9-9CF0-41BC-9357-2E14B8153077}">
      <dsp:nvSpPr>
        <dsp:cNvPr id="0" name=""/>
        <dsp:cNvSpPr/>
      </dsp:nvSpPr>
      <dsp:spPr>
        <a:xfrm>
          <a:off x="536" y="58068"/>
          <a:ext cx="2172828" cy="2607394"/>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4627" tIns="0" rIns="214627" bIns="330200" numCol="1" spcCol="1270" anchor="t" anchorCtr="0">
          <a:noAutofit/>
        </a:bodyPr>
        <a:lstStyle/>
        <a:p>
          <a:pPr marL="0" lvl="0" indent="0" algn="l" defTabSz="844550">
            <a:lnSpc>
              <a:spcPct val="90000"/>
            </a:lnSpc>
            <a:spcBef>
              <a:spcPct val="0"/>
            </a:spcBef>
            <a:spcAft>
              <a:spcPct val="35000"/>
            </a:spcAft>
            <a:buNone/>
          </a:pPr>
          <a:r>
            <a:rPr lang="en-US" sz="1900" kern="1200" dirty="0">
              <a:latin typeface="Montserrat" panose="00000500000000000000" pitchFamily="50" charset="0"/>
            </a:rPr>
            <a:t>Immediately</a:t>
          </a:r>
        </a:p>
        <a:p>
          <a:pPr marL="0" lvl="0" indent="0" algn="l" defTabSz="844550">
            <a:lnSpc>
              <a:spcPct val="90000"/>
            </a:lnSpc>
            <a:spcBef>
              <a:spcPct val="0"/>
            </a:spcBef>
            <a:spcAft>
              <a:spcPct val="35000"/>
            </a:spcAft>
            <a:buNone/>
          </a:pPr>
          <a:r>
            <a:rPr lang="en-US" sz="1900" kern="1200" dirty="0">
              <a:latin typeface="Montserrat" panose="00000500000000000000" pitchFamily="50" charset="0"/>
            </a:rPr>
            <a:t>recognizable</a:t>
          </a:r>
        </a:p>
      </dsp:txBody>
      <dsp:txXfrm>
        <a:off x="536" y="1101026"/>
        <a:ext cx="2172828" cy="1564436"/>
      </dsp:txXfrm>
    </dsp:sp>
    <dsp:sp modelId="{812FE934-AC38-43B0-BF29-4E64757F8E34}">
      <dsp:nvSpPr>
        <dsp:cNvPr id="0" name=""/>
        <dsp:cNvSpPr/>
      </dsp:nvSpPr>
      <dsp:spPr>
        <a:xfrm>
          <a:off x="536" y="58068"/>
          <a:ext cx="2172828" cy="1042957"/>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4627" tIns="165100" rIns="214627" bIns="165100" numCol="1" spcCol="1270" anchor="ctr" anchorCtr="0">
          <a:noAutofit/>
        </a:bodyPr>
        <a:lstStyle/>
        <a:p>
          <a:pPr marL="0" lvl="0" indent="0" algn="l" defTabSz="2266950">
            <a:lnSpc>
              <a:spcPct val="90000"/>
            </a:lnSpc>
            <a:spcBef>
              <a:spcPct val="0"/>
            </a:spcBef>
            <a:spcAft>
              <a:spcPct val="35000"/>
            </a:spcAft>
            <a:buNone/>
          </a:pPr>
          <a:r>
            <a:rPr sz="5100" kern="1200"/>
            <a:t>01</a:t>
          </a:r>
          <a:endParaRPr sz="5100" kern="1200" dirty="0"/>
        </a:p>
      </dsp:txBody>
      <dsp:txXfrm>
        <a:off x="536" y="58068"/>
        <a:ext cx="2172828" cy="1042957"/>
      </dsp:txXfrm>
    </dsp:sp>
    <dsp:sp modelId="{AA5AE56B-4C62-4B42-8039-3DC5A36A1534}">
      <dsp:nvSpPr>
        <dsp:cNvPr id="0" name=""/>
        <dsp:cNvSpPr/>
      </dsp:nvSpPr>
      <dsp:spPr>
        <a:xfrm>
          <a:off x="2347191" y="58068"/>
          <a:ext cx="2172828" cy="2607394"/>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4627" tIns="0" rIns="214627" bIns="330200" numCol="1" spcCol="1270" anchor="t" anchorCtr="0">
          <a:noAutofit/>
        </a:bodyPr>
        <a:lstStyle/>
        <a:p>
          <a:pPr marL="0" lvl="0" indent="0" algn="l" defTabSz="844550">
            <a:lnSpc>
              <a:spcPct val="90000"/>
            </a:lnSpc>
            <a:spcBef>
              <a:spcPct val="0"/>
            </a:spcBef>
            <a:spcAft>
              <a:spcPct val="35000"/>
            </a:spcAft>
            <a:buNone/>
          </a:pPr>
          <a:r>
            <a:rPr lang="en-US" sz="1900" kern="1200" dirty="0">
              <a:latin typeface="Montserrat" panose="00000500000000000000" pitchFamily="50" charset="0"/>
            </a:rPr>
            <a:t>Create a relationship with the user</a:t>
          </a:r>
        </a:p>
      </dsp:txBody>
      <dsp:txXfrm>
        <a:off x="2347191" y="1101026"/>
        <a:ext cx="2172828" cy="1564436"/>
      </dsp:txXfrm>
    </dsp:sp>
    <dsp:sp modelId="{E709EA31-B019-49D3-BEAD-5F2B086B8676}">
      <dsp:nvSpPr>
        <dsp:cNvPr id="0" name=""/>
        <dsp:cNvSpPr/>
      </dsp:nvSpPr>
      <dsp:spPr>
        <a:xfrm>
          <a:off x="2347191" y="58068"/>
          <a:ext cx="2172828" cy="1042957"/>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4627" tIns="165100" rIns="214627" bIns="165100" numCol="1" spcCol="1270" anchor="ctr" anchorCtr="0">
          <a:noAutofit/>
        </a:bodyPr>
        <a:lstStyle/>
        <a:p>
          <a:pPr marL="0" lvl="0" indent="0" algn="l" defTabSz="2266950">
            <a:lnSpc>
              <a:spcPct val="90000"/>
            </a:lnSpc>
            <a:spcBef>
              <a:spcPct val="0"/>
            </a:spcBef>
            <a:spcAft>
              <a:spcPct val="35000"/>
            </a:spcAft>
            <a:buNone/>
          </a:pPr>
          <a:r>
            <a:rPr sz="5100" kern="1200"/>
            <a:t>02</a:t>
          </a:r>
        </a:p>
      </dsp:txBody>
      <dsp:txXfrm>
        <a:off x="2347191" y="58068"/>
        <a:ext cx="2172828" cy="1042957"/>
      </dsp:txXfrm>
    </dsp:sp>
    <dsp:sp modelId="{8C63B0D5-2E2B-489B-B82D-A8875EE33467}">
      <dsp:nvSpPr>
        <dsp:cNvPr id="0" name=""/>
        <dsp:cNvSpPr/>
      </dsp:nvSpPr>
      <dsp:spPr>
        <a:xfrm>
          <a:off x="4693846" y="58068"/>
          <a:ext cx="2172828" cy="2607394"/>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4627" tIns="0" rIns="214627" bIns="330200" numCol="1" spcCol="1270" anchor="t" anchorCtr="0">
          <a:noAutofit/>
        </a:bodyPr>
        <a:lstStyle/>
        <a:p>
          <a:pPr marL="0" lvl="0" indent="0" algn="l" defTabSz="844550">
            <a:lnSpc>
              <a:spcPct val="90000"/>
            </a:lnSpc>
            <a:spcBef>
              <a:spcPct val="0"/>
            </a:spcBef>
            <a:spcAft>
              <a:spcPct val="35000"/>
            </a:spcAft>
            <a:buNone/>
          </a:pPr>
          <a:r>
            <a:rPr lang="en-US" sz="1900" kern="1200" dirty="0">
              <a:latin typeface="Montserrat" panose="00000500000000000000" pitchFamily="50" charset="0"/>
            </a:rPr>
            <a:t>Create a feeling of success, and inclusivity</a:t>
          </a:r>
        </a:p>
      </dsp:txBody>
      <dsp:txXfrm>
        <a:off x="4693846" y="1101026"/>
        <a:ext cx="2172828" cy="1564436"/>
      </dsp:txXfrm>
    </dsp:sp>
    <dsp:sp modelId="{8E0E6A28-F6F7-4977-8E4F-B8906B77C39B}">
      <dsp:nvSpPr>
        <dsp:cNvPr id="0" name=""/>
        <dsp:cNvSpPr/>
      </dsp:nvSpPr>
      <dsp:spPr>
        <a:xfrm>
          <a:off x="4693846" y="58068"/>
          <a:ext cx="2172828" cy="1042957"/>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4627" tIns="165100" rIns="214627" bIns="165100" numCol="1" spcCol="1270" anchor="ctr" anchorCtr="0">
          <a:noAutofit/>
        </a:bodyPr>
        <a:lstStyle/>
        <a:p>
          <a:pPr marL="0" lvl="0" indent="0" algn="l" defTabSz="2266950">
            <a:lnSpc>
              <a:spcPct val="90000"/>
            </a:lnSpc>
            <a:spcBef>
              <a:spcPct val="0"/>
            </a:spcBef>
            <a:spcAft>
              <a:spcPct val="35000"/>
            </a:spcAft>
            <a:buNone/>
          </a:pPr>
          <a:r>
            <a:rPr sz="5100" kern="1200"/>
            <a:t>03</a:t>
          </a:r>
          <a:endParaRPr sz="5100" kern="1200" dirty="0"/>
        </a:p>
      </dsp:txBody>
      <dsp:txXfrm>
        <a:off x="4693846" y="58068"/>
        <a:ext cx="2172828" cy="104295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51D387E2-64F7-45F7-9A0F-387EE5250302}">
          <dgm:prSet phldrT="1"/>
          <dgm:t>
            <a:bodyPr/>
            <a:lstStyle/>
            <a:p>
              <a:r>
                <a:t>01</a:t>
              </a:r>
            </a:p>
          </dgm:t>
        </dgm:pt>
        <dgm:pt modelId="201" type="sibTrans" cxnId="{52AE3E38-1F38-42D9-9E97-1266ADF4C801}">
          <dgm:prSet phldrT="2"/>
          <dgm:t>
            <a:bodyPr/>
            <a:lstStyle/>
            <a:p>
              <a:r>
                <a:t>02</a:t>
              </a:r>
            </a:p>
          </dgm:t>
        </dgm:pt>
        <dgm:pt modelId="301" type="sibTrans" cxnId="{271A10F1-AF7F-4C39-8989-C4643788F69C}">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EB085-072A-4558-B912-B2641B200F1F}"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C03AC-428B-45D6-97AF-096A443A1445}" type="slidenum">
              <a:rPr lang="en-US" smtClean="0"/>
              <a:t>‹#›</a:t>
            </a:fld>
            <a:endParaRPr lang="en-US"/>
          </a:p>
        </p:txBody>
      </p:sp>
    </p:spTree>
    <p:extLst>
      <p:ext uri="{BB962C8B-B14F-4D97-AF65-F5344CB8AC3E}">
        <p14:creationId xmlns:p14="http://schemas.microsoft.com/office/powerpoint/2010/main" val="207553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C03AC-428B-45D6-97AF-096A443A1445}" type="slidenum">
              <a:rPr lang="en-US" smtClean="0"/>
              <a:t>1</a:t>
            </a:fld>
            <a:endParaRPr lang="en-US"/>
          </a:p>
        </p:txBody>
      </p:sp>
    </p:spTree>
    <p:extLst>
      <p:ext uri="{BB962C8B-B14F-4D97-AF65-F5344CB8AC3E}">
        <p14:creationId xmlns:p14="http://schemas.microsoft.com/office/powerpoint/2010/main" val="19859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C03AC-428B-45D6-97AF-096A443A1445}" type="slidenum">
              <a:rPr lang="en-US" smtClean="0"/>
              <a:t>2</a:t>
            </a:fld>
            <a:endParaRPr lang="en-US"/>
          </a:p>
        </p:txBody>
      </p:sp>
    </p:spTree>
    <p:extLst>
      <p:ext uri="{BB962C8B-B14F-4D97-AF65-F5344CB8AC3E}">
        <p14:creationId xmlns:p14="http://schemas.microsoft.com/office/powerpoint/2010/main" val="372638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t>
            </a:r>
          </a:p>
        </p:txBody>
      </p:sp>
      <p:sp>
        <p:nvSpPr>
          <p:cNvPr id="4" name="Slide Number Placeholder 3"/>
          <p:cNvSpPr>
            <a:spLocks noGrp="1"/>
          </p:cNvSpPr>
          <p:nvPr>
            <p:ph type="sldNum" sz="quarter" idx="5"/>
          </p:nvPr>
        </p:nvSpPr>
        <p:spPr/>
        <p:txBody>
          <a:bodyPr/>
          <a:lstStyle/>
          <a:p>
            <a:fld id="{92DC03AC-428B-45D6-97AF-096A443A1445}" type="slidenum">
              <a:rPr lang="en-US" smtClean="0"/>
              <a:t>7</a:t>
            </a:fld>
            <a:endParaRPr lang="en-US"/>
          </a:p>
        </p:txBody>
      </p:sp>
    </p:spTree>
    <p:extLst>
      <p:ext uri="{BB962C8B-B14F-4D97-AF65-F5344CB8AC3E}">
        <p14:creationId xmlns:p14="http://schemas.microsoft.com/office/powerpoint/2010/main" val="363283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t>
            </a:r>
          </a:p>
        </p:txBody>
      </p:sp>
      <p:sp>
        <p:nvSpPr>
          <p:cNvPr id="4" name="Slide Number Placeholder 3"/>
          <p:cNvSpPr>
            <a:spLocks noGrp="1"/>
          </p:cNvSpPr>
          <p:nvPr>
            <p:ph type="sldNum" sz="quarter" idx="5"/>
          </p:nvPr>
        </p:nvSpPr>
        <p:spPr/>
        <p:txBody>
          <a:bodyPr/>
          <a:lstStyle/>
          <a:p>
            <a:fld id="{92DC03AC-428B-45D6-97AF-096A443A1445}" type="slidenum">
              <a:rPr lang="en-US" smtClean="0"/>
              <a:t>8</a:t>
            </a:fld>
            <a:endParaRPr lang="en-US"/>
          </a:p>
        </p:txBody>
      </p:sp>
    </p:spTree>
    <p:extLst>
      <p:ext uri="{BB962C8B-B14F-4D97-AF65-F5344CB8AC3E}">
        <p14:creationId xmlns:p14="http://schemas.microsoft.com/office/powerpoint/2010/main" val="178715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C03AC-428B-45D6-97AF-096A443A1445}" type="slidenum">
              <a:rPr lang="en-US" smtClean="0"/>
              <a:t>11</a:t>
            </a:fld>
            <a:endParaRPr lang="en-US"/>
          </a:p>
        </p:txBody>
      </p:sp>
    </p:spTree>
    <p:extLst>
      <p:ext uri="{BB962C8B-B14F-4D97-AF65-F5344CB8AC3E}">
        <p14:creationId xmlns:p14="http://schemas.microsoft.com/office/powerpoint/2010/main" val="75565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a:t>
            </a:r>
          </a:p>
        </p:txBody>
      </p:sp>
      <p:sp>
        <p:nvSpPr>
          <p:cNvPr id="4" name="Slide Number Placeholder 3"/>
          <p:cNvSpPr>
            <a:spLocks noGrp="1"/>
          </p:cNvSpPr>
          <p:nvPr>
            <p:ph type="sldNum" sz="quarter" idx="5"/>
          </p:nvPr>
        </p:nvSpPr>
        <p:spPr/>
        <p:txBody>
          <a:bodyPr/>
          <a:lstStyle/>
          <a:p>
            <a:fld id="{92DC03AC-428B-45D6-97AF-096A443A1445}" type="slidenum">
              <a:rPr lang="en-US" smtClean="0"/>
              <a:t>18</a:t>
            </a:fld>
            <a:endParaRPr lang="en-US"/>
          </a:p>
        </p:txBody>
      </p:sp>
    </p:spTree>
    <p:extLst>
      <p:ext uri="{BB962C8B-B14F-4D97-AF65-F5344CB8AC3E}">
        <p14:creationId xmlns:p14="http://schemas.microsoft.com/office/powerpoint/2010/main" val="372374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a:t>
            </a:r>
          </a:p>
        </p:txBody>
      </p:sp>
      <p:sp>
        <p:nvSpPr>
          <p:cNvPr id="4" name="Slide Number Placeholder 3"/>
          <p:cNvSpPr>
            <a:spLocks noGrp="1"/>
          </p:cNvSpPr>
          <p:nvPr>
            <p:ph type="sldNum" sz="quarter" idx="5"/>
          </p:nvPr>
        </p:nvSpPr>
        <p:spPr/>
        <p:txBody>
          <a:bodyPr/>
          <a:lstStyle/>
          <a:p>
            <a:fld id="{92DC03AC-428B-45D6-97AF-096A443A1445}" type="slidenum">
              <a:rPr lang="en-US" smtClean="0"/>
              <a:t>19</a:t>
            </a:fld>
            <a:endParaRPr lang="en-US"/>
          </a:p>
        </p:txBody>
      </p:sp>
    </p:spTree>
    <p:extLst>
      <p:ext uri="{BB962C8B-B14F-4D97-AF65-F5344CB8AC3E}">
        <p14:creationId xmlns:p14="http://schemas.microsoft.com/office/powerpoint/2010/main" val="259056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a:t>
            </a:r>
          </a:p>
        </p:txBody>
      </p:sp>
      <p:sp>
        <p:nvSpPr>
          <p:cNvPr id="4" name="Slide Number Placeholder 3"/>
          <p:cNvSpPr>
            <a:spLocks noGrp="1"/>
          </p:cNvSpPr>
          <p:nvPr>
            <p:ph type="sldNum" sz="quarter" idx="5"/>
          </p:nvPr>
        </p:nvSpPr>
        <p:spPr/>
        <p:txBody>
          <a:bodyPr/>
          <a:lstStyle/>
          <a:p>
            <a:fld id="{92DC03AC-428B-45D6-97AF-096A443A1445}" type="slidenum">
              <a:rPr lang="en-US" smtClean="0"/>
              <a:t>20</a:t>
            </a:fld>
            <a:endParaRPr lang="en-US"/>
          </a:p>
        </p:txBody>
      </p:sp>
    </p:spTree>
    <p:extLst>
      <p:ext uri="{BB962C8B-B14F-4D97-AF65-F5344CB8AC3E}">
        <p14:creationId xmlns:p14="http://schemas.microsoft.com/office/powerpoint/2010/main" val="160412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a:t>
            </a:r>
          </a:p>
        </p:txBody>
      </p:sp>
      <p:sp>
        <p:nvSpPr>
          <p:cNvPr id="4" name="Slide Number Placeholder 3"/>
          <p:cNvSpPr>
            <a:spLocks noGrp="1"/>
          </p:cNvSpPr>
          <p:nvPr>
            <p:ph type="sldNum" sz="quarter" idx="5"/>
          </p:nvPr>
        </p:nvSpPr>
        <p:spPr/>
        <p:txBody>
          <a:bodyPr/>
          <a:lstStyle/>
          <a:p>
            <a:fld id="{92DC03AC-428B-45D6-97AF-096A443A1445}" type="slidenum">
              <a:rPr lang="en-US" smtClean="0"/>
              <a:t>21</a:t>
            </a:fld>
            <a:endParaRPr lang="en-US"/>
          </a:p>
        </p:txBody>
      </p:sp>
    </p:spTree>
    <p:extLst>
      <p:ext uri="{BB962C8B-B14F-4D97-AF65-F5344CB8AC3E}">
        <p14:creationId xmlns:p14="http://schemas.microsoft.com/office/powerpoint/2010/main" val="197951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8D38747-4367-4BD2-8D51-C97E202738E2}" type="datetime1">
              <a:rPr lang="en-US" smtClean="0"/>
              <a:t>10/20/2020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98EE3D-8CD1-4C3F-BD1C-C98C9596463C}"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4394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33477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4241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2754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78011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ED0CC-082F-4160-86E5-0D6041F12778}" type="datetime1">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02143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ED0CC-082F-4160-86E5-0D6041F12778}" type="datetime1">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15952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8740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58126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450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42245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1869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58285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69195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805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433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39360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09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73ED0CC-082F-4160-86E5-0D6041F12778}" type="datetime1">
              <a:rPr lang="en-US" smtClean="0"/>
              <a:t>10/20/2020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0918911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omments" Target="../comments/comment1.xml"/><Relationship Id="rId4" Type="http://schemas.openxmlformats.org/officeDocument/2006/relationships/image" Target="../media/image7.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3.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1F047C-C727-42A7-85C5-68C5AA1B1A93}"/>
              </a:ext>
            </a:extLst>
          </p:cNvPr>
          <p:cNvSpPr>
            <a:spLocks noGrp="1"/>
          </p:cNvSpPr>
          <p:nvPr>
            <p:ph type="title"/>
          </p:nvPr>
        </p:nvSpPr>
        <p:spPr>
          <a:xfrm rot="21420000">
            <a:off x="4930652" y="390926"/>
            <a:ext cx="5683314" cy="2198855"/>
          </a:xfrm>
        </p:spPr>
        <p:txBody>
          <a:bodyPr vert="horz" lIns="91440" tIns="45720" rIns="91440" bIns="45720" rtlCol="0" anchor="b">
            <a:normAutofit/>
          </a:bodyPr>
          <a:lstStyle/>
          <a:p>
            <a:pPr algn="r"/>
            <a:r>
              <a:rPr lang="en-US" sz="8000" b="1" dirty="0">
                <a:solidFill>
                  <a:srgbClr val="D91111"/>
                </a:solidFill>
                <a:latin typeface="Raleway" panose="020B0003030101060003" pitchFamily="34" charset="0"/>
              </a:rPr>
              <a:t>Branding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body" sz="half" idx="2"/>
          </p:nvPr>
        </p:nvSpPr>
        <p:spPr>
          <a:xfrm rot="21420000">
            <a:off x="5032744" y="2415673"/>
            <a:ext cx="5681180" cy="1881821"/>
          </a:xfrm>
        </p:spPr>
        <p:txBody>
          <a:bodyPr vert="horz" lIns="91440" tIns="45720" rIns="91440" bIns="45720" rtlCol="0" anchor="t">
            <a:normAutofit/>
          </a:bodyPr>
          <a:lstStyle/>
          <a:p>
            <a:pPr algn="r"/>
            <a:r>
              <a:rPr lang="en-US" sz="2800" dirty="0">
                <a:solidFill>
                  <a:schemeClr val="bg1">
                    <a:lumMod val="50000"/>
                  </a:schemeClr>
                </a:solidFill>
                <a:latin typeface="Montserrat" panose="00000500000000000000" pitchFamily="50" charset="0"/>
              </a:rPr>
              <a:t>More than just a logo.</a:t>
            </a:r>
          </a:p>
        </p:txBody>
      </p:sp>
      <p:pic>
        <p:nvPicPr>
          <p:cNvPr id="6" name="Picture 5" descr="A close up of a computer&#10;&#10;Description automatically generated">
            <a:extLst>
              <a:ext uri="{FF2B5EF4-FFF2-40B4-BE49-F238E27FC236}">
                <a16:creationId xmlns:a16="http://schemas.microsoft.com/office/drawing/2014/main" id="{A483208D-86A2-4FDB-9D6A-E5CF24F7AC65}"/>
              </a:ext>
            </a:extLst>
          </p:cNvPr>
          <p:cNvPicPr>
            <a:picLocks noChangeAspect="1"/>
          </p:cNvPicPr>
          <p:nvPr/>
        </p:nvPicPr>
        <p:blipFill rotWithShape="1">
          <a:blip r:embed="rId5">
            <a:extLst>
              <a:ext uri="{28A0092B-C50C-407E-A947-70E740481C1C}">
                <a14:useLocalDpi xmlns:a14="http://schemas.microsoft.com/office/drawing/2010/main" val="0"/>
              </a:ext>
            </a:extLst>
          </a:blip>
          <a:srcRect l="9198" r="22352" b="-2"/>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23"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8" name="Picture 7" descr="A picture containing logo&#10;&#10;Description automatically generated">
            <a:extLst>
              <a:ext uri="{FF2B5EF4-FFF2-40B4-BE49-F238E27FC236}">
                <a16:creationId xmlns:a16="http://schemas.microsoft.com/office/drawing/2014/main" id="{FD8174C0-E525-4E9A-AB74-5C74392363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0555" y="4202879"/>
            <a:ext cx="1712305" cy="179068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D38C2E8-DFBB-47C0-91BF-4AAFFC194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21631">
            <a:off x="-4750" y="4565383"/>
            <a:ext cx="11328408" cy="1463991"/>
          </a:xfrm>
          <a:prstGeom prst="rect">
            <a:avLst/>
          </a:prstGeom>
        </p:spPr>
      </p:pic>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4ED52A-7D42-490C-80A3-A725C105423C}"/>
              </a:ext>
            </a:extLst>
          </p:cNvPr>
          <p:cNvSpPr txBox="1"/>
          <p:nvPr/>
        </p:nvSpPr>
        <p:spPr>
          <a:xfrm>
            <a:off x="327991" y="1081062"/>
            <a:ext cx="11261035" cy="3693319"/>
          </a:xfrm>
          <a:prstGeom prst="rect">
            <a:avLst/>
          </a:prstGeom>
          <a:noFill/>
        </p:spPr>
        <p:txBody>
          <a:bodyPr wrap="square">
            <a:spAutoFit/>
          </a:bodyPr>
          <a:lstStyle/>
          <a:p>
            <a:r>
              <a:rPr lang="en-US" b="0" i="0" dirty="0">
                <a:solidFill>
                  <a:srgbClr val="5F5F5F"/>
                </a:solidFill>
                <a:effectLst/>
                <a:latin typeface="Open Sans"/>
              </a:rPr>
              <a:t>Going through the identity creation process in the right way results in a brand that is not only beautiful and more professional but anchored to the core aspects and values of the business it represents. </a:t>
            </a:r>
          </a:p>
          <a:p>
            <a:endParaRPr lang="en-US" dirty="0">
              <a:solidFill>
                <a:srgbClr val="5F5F5F"/>
              </a:solidFill>
              <a:latin typeface="Open Sans"/>
            </a:endParaRPr>
          </a:p>
          <a:p>
            <a:r>
              <a:rPr lang="en-US" b="0" i="0" dirty="0">
                <a:solidFill>
                  <a:srgbClr val="5F5F5F"/>
                </a:solidFill>
                <a:effectLst/>
                <a:latin typeface="Open Sans"/>
              </a:rPr>
              <a:t>That’s why the first step always must include a serious look at a company’s business plan, target market, industry, and competitors. </a:t>
            </a:r>
          </a:p>
          <a:p>
            <a:endParaRPr lang="en-US" dirty="0">
              <a:solidFill>
                <a:srgbClr val="5F5F5F"/>
              </a:solidFill>
              <a:latin typeface="Open Sans"/>
            </a:endParaRPr>
          </a:p>
          <a:p>
            <a:r>
              <a:rPr lang="en-US" b="0" i="0" dirty="0">
                <a:solidFill>
                  <a:srgbClr val="5F5F5F"/>
                </a:solidFill>
                <a:effectLst/>
                <a:latin typeface="Open Sans"/>
              </a:rPr>
              <a:t>Then, with all the right information in place, the essential strategic concepts are crafted, and some specific human traits, like voice and personality, are attributed. </a:t>
            </a:r>
          </a:p>
          <a:p>
            <a:endParaRPr lang="en-US" dirty="0">
              <a:solidFill>
                <a:srgbClr val="5F5F5F"/>
              </a:solidFill>
              <a:latin typeface="Open Sans"/>
            </a:endParaRPr>
          </a:p>
          <a:p>
            <a:r>
              <a:rPr lang="en-US" b="0" i="0" dirty="0">
                <a:solidFill>
                  <a:srgbClr val="5F5F5F"/>
                </a:solidFill>
                <a:effectLst/>
                <a:latin typeface="Open Sans"/>
              </a:rPr>
              <a:t>Through this process, the brand is created with focus on the target audience and becomes more appealing and relatable to them. </a:t>
            </a:r>
          </a:p>
          <a:p>
            <a:endParaRPr lang="en-US" dirty="0">
              <a:solidFill>
                <a:srgbClr val="5F5F5F"/>
              </a:solidFill>
              <a:latin typeface="Open Sans"/>
            </a:endParaRPr>
          </a:p>
          <a:p>
            <a:r>
              <a:rPr lang="en-US" b="0" i="0" dirty="0">
                <a:solidFill>
                  <a:srgbClr val="5F5F5F"/>
                </a:solidFill>
                <a:effectLst/>
                <a:latin typeface="Open Sans"/>
              </a:rPr>
              <a:t>The visible identity then becomes much easier to determine and create.</a:t>
            </a:r>
            <a:endParaRPr lang="en-US" dirty="0"/>
          </a:p>
        </p:txBody>
      </p:sp>
      <p:pic>
        <p:nvPicPr>
          <p:cNvPr id="8" name="Picture 7" descr="A picture containing logo&#10;&#10;Description automatically generated">
            <a:extLst>
              <a:ext uri="{FF2B5EF4-FFF2-40B4-BE49-F238E27FC236}">
                <a16:creationId xmlns:a16="http://schemas.microsoft.com/office/drawing/2014/main" id="{C1A9248F-A870-47EE-A55C-E15259E2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40154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5"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7"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9"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1"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3"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2C53C8BF-9653-4474-9153-4FE835420D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7" name="Rectangle 76">
            <a:extLst>
              <a:ext uri="{FF2B5EF4-FFF2-40B4-BE49-F238E27FC236}">
                <a16:creationId xmlns:a16="http://schemas.microsoft.com/office/drawing/2014/main" id="{7C08F021-28CE-479A-B96B-5252A9DDF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7" y="0"/>
            <a:ext cx="7107594"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5">
            <a:extLst>
              <a:ext uri="{FF2B5EF4-FFF2-40B4-BE49-F238E27FC236}">
                <a16:creationId xmlns:a16="http://schemas.microsoft.com/office/drawing/2014/main" id="{09507514-A010-4863-8E99-AB3983760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1" y="0"/>
            <a:ext cx="675601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 name="TextBox 3">
            <a:extLst>
              <a:ext uri="{FF2B5EF4-FFF2-40B4-BE49-F238E27FC236}">
                <a16:creationId xmlns:a16="http://schemas.microsoft.com/office/drawing/2014/main" id="{484ED52A-7D42-490C-80A3-A725C105423C}"/>
              </a:ext>
            </a:extLst>
          </p:cNvPr>
          <p:cNvSpPr txBox="1"/>
          <p:nvPr/>
        </p:nvSpPr>
        <p:spPr>
          <a:xfrm>
            <a:off x="459934" y="1304458"/>
            <a:ext cx="5778684" cy="2901781"/>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8000" cap="all">
                <a:solidFill>
                  <a:schemeClr val="accent1"/>
                </a:solidFill>
                <a:latin typeface="+mj-lt"/>
                <a:ea typeface="+mj-ea"/>
                <a:cs typeface="+mj-cs"/>
              </a:rPr>
              <a:t>COLOUR</a:t>
            </a:r>
          </a:p>
        </p:txBody>
      </p:sp>
      <p:sp>
        <p:nvSpPr>
          <p:cNvPr id="81" name="Rectangle 80">
            <a:extLst>
              <a:ext uri="{FF2B5EF4-FFF2-40B4-BE49-F238E27FC236}">
                <a16:creationId xmlns:a16="http://schemas.microsoft.com/office/drawing/2014/main" id="{C015C3BB-3CA4-4964-8FB4-7DA3FBB63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8" y="0"/>
            <a:ext cx="6720840"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941F53E-EAF1-4AF0-9386-A74DFBA20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8" y="5762147"/>
            <a:ext cx="6720840"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D7210737-D731-4ED9-8D08-A238C71D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188" y="450792"/>
            <a:ext cx="4171517"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57ED466C-F74C-40A8-8DD8-C1ED15A07DF0}"/>
              </a:ext>
            </a:extLst>
          </p:cNvPr>
          <p:cNvPicPr>
            <a:picLocks noChangeAspect="1"/>
          </p:cNvPicPr>
          <p:nvPr/>
        </p:nvPicPr>
        <p:blipFill rotWithShape="1">
          <a:blip r:embed="rId5">
            <a:extLst>
              <a:ext uri="{28A0092B-C50C-407E-A947-70E740481C1C}">
                <a14:useLocalDpi xmlns:a14="http://schemas.microsoft.com/office/drawing/2010/main" val="0"/>
              </a:ext>
            </a:extLst>
          </a:blip>
          <a:srcRect l="27834" r="27820" b="2"/>
          <a:stretch/>
        </p:blipFill>
        <p:spPr>
          <a:xfrm>
            <a:off x="7798182" y="684680"/>
            <a:ext cx="3697956" cy="5482657"/>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401F8CB-FB22-43CF-948C-398C97BBB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8251" y="5712701"/>
            <a:ext cx="884586" cy="925078"/>
          </a:xfrm>
          <a:prstGeom prst="rect">
            <a:avLst/>
          </a:prstGeom>
        </p:spPr>
      </p:pic>
    </p:spTree>
    <p:extLst>
      <p:ext uri="{BB962C8B-B14F-4D97-AF65-F5344CB8AC3E}">
        <p14:creationId xmlns:p14="http://schemas.microsoft.com/office/powerpoint/2010/main" val="335476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4ED52A-7D42-490C-80A3-A725C105423C}"/>
              </a:ext>
            </a:extLst>
          </p:cNvPr>
          <p:cNvSpPr txBox="1"/>
          <p:nvPr/>
        </p:nvSpPr>
        <p:spPr>
          <a:xfrm>
            <a:off x="327991" y="1081062"/>
            <a:ext cx="11261035" cy="3139321"/>
          </a:xfrm>
          <a:prstGeom prst="rect">
            <a:avLst/>
          </a:prstGeom>
          <a:noFill/>
        </p:spPr>
        <p:txBody>
          <a:bodyPr wrap="square">
            <a:spAutoFit/>
          </a:bodyPr>
          <a:lstStyle/>
          <a:p>
            <a:pPr algn="l" fontAlgn="base"/>
            <a:r>
              <a:rPr lang="en-US" b="1" i="0" dirty="0">
                <a:solidFill>
                  <a:srgbClr val="444444"/>
                </a:solidFill>
                <a:effectLst/>
                <a:latin typeface="inherit"/>
              </a:rPr>
              <a:t>Color And The Brain</a:t>
            </a:r>
          </a:p>
          <a:p>
            <a:pPr algn="l" fontAlgn="base"/>
            <a:endParaRPr lang="en-US" b="0" i="0" dirty="0">
              <a:solidFill>
                <a:srgbClr val="444444"/>
              </a:solidFill>
              <a:effectLst/>
              <a:latin typeface="Arial" panose="020B0604020202020204" pitchFamily="34" charset="0"/>
            </a:endParaRPr>
          </a:p>
          <a:p>
            <a:pPr algn="l" fontAlgn="base"/>
            <a:r>
              <a:rPr lang="en-US" b="0" i="0" dirty="0">
                <a:solidFill>
                  <a:srgbClr val="444444"/>
                </a:solidFill>
                <a:effectLst/>
                <a:latin typeface="Arial" panose="020B0604020202020204" pitchFamily="34" charset="0"/>
              </a:rPr>
              <a:t>Visual perception is the primary sense humans have for exploring and making sense of their environment. Colors trigger a diverse set of responses within the cerebral cortex of the brain and throughout the central nervous system. The proper perception of color has been one of the key drivers of human evolution. If color is that important to human evolution, just think how important it is to building the value of your brand.</a:t>
            </a:r>
          </a:p>
          <a:p>
            <a:pPr algn="l" fontAlgn="base"/>
            <a:endParaRPr lang="en-US" dirty="0">
              <a:solidFill>
                <a:srgbClr val="444444"/>
              </a:solidFill>
              <a:latin typeface="Arial" panose="020B0604020202020204" pitchFamily="34" charset="0"/>
            </a:endParaRPr>
          </a:p>
          <a:p>
            <a:pPr algn="l" fontAlgn="base"/>
            <a:r>
              <a:rPr lang="en-US" b="0" i="0" dirty="0">
                <a:solidFill>
                  <a:srgbClr val="444444"/>
                </a:solidFill>
                <a:effectLst/>
                <a:latin typeface="Arial" panose="020B0604020202020204" pitchFamily="34" charset="0"/>
              </a:rPr>
              <a:t>We instantly have a chemical reaction in our brain that produces an emotional response. This response triggers a multitude of thoughts, memories and associations to people, places and events. Color affects us in profound ways. Our brains are designed to respond to color. This all happens instantly under our conscious awareness.</a:t>
            </a:r>
          </a:p>
        </p:txBody>
      </p:sp>
      <p:pic>
        <p:nvPicPr>
          <p:cNvPr id="2" name="Picture 1" descr="A picture containing logo&#10;&#10;Description automatically generated">
            <a:extLst>
              <a:ext uri="{FF2B5EF4-FFF2-40B4-BE49-F238E27FC236}">
                <a16:creationId xmlns:a16="http://schemas.microsoft.com/office/drawing/2014/main" id="{255E1508-66E0-48B5-9196-146E35640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391223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4ED52A-7D42-490C-80A3-A725C105423C}"/>
              </a:ext>
            </a:extLst>
          </p:cNvPr>
          <p:cNvSpPr txBox="1"/>
          <p:nvPr/>
        </p:nvSpPr>
        <p:spPr>
          <a:xfrm>
            <a:off x="288234" y="713314"/>
            <a:ext cx="11261035" cy="4524315"/>
          </a:xfrm>
          <a:prstGeom prst="rect">
            <a:avLst/>
          </a:prstGeom>
          <a:noFill/>
        </p:spPr>
        <p:txBody>
          <a:bodyPr wrap="square">
            <a:spAutoFit/>
          </a:bodyPr>
          <a:lstStyle/>
          <a:p>
            <a:pPr algn="l" fontAlgn="base"/>
            <a:r>
              <a:rPr lang="en-US" b="1" i="0" dirty="0">
                <a:solidFill>
                  <a:srgbClr val="444444"/>
                </a:solidFill>
                <a:effectLst/>
                <a:latin typeface="inherit"/>
              </a:rPr>
              <a:t>Selecting The Right Color For Your Brand</a:t>
            </a:r>
          </a:p>
          <a:p>
            <a:pPr algn="l" fontAlgn="base"/>
            <a:endParaRPr lang="en-US" b="0" i="0" dirty="0">
              <a:solidFill>
                <a:srgbClr val="444444"/>
              </a:solidFill>
              <a:effectLst/>
              <a:latin typeface="Arial" panose="020B0604020202020204" pitchFamily="34" charset="0"/>
            </a:endParaRPr>
          </a:p>
          <a:p>
            <a:pPr algn="l" fontAlgn="base"/>
            <a:r>
              <a:rPr lang="en-US" b="0" i="0" dirty="0">
                <a:solidFill>
                  <a:srgbClr val="444444"/>
                </a:solidFill>
                <a:effectLst/>
                <a:latin typeface="Arial" panose="020B0604020202020204" pitchFamily="34" charset="0"/>
              </a:rPr>
              <a:t>To convey a simple idea of meaning and differentiation requires you select a color that properly fits your strategic positioning. Selecting a color (and color scheme) for your brand must represent the audience emotional associations and desires, and the value proposition or promise your brand brings to your customer.</a:t>
            </a:r>
          </a:p>
          <a:p>
            <a:pPr algn="l" fontAlgn="base"/>
            <a:endParaRPr lang="en-US" b="0" i="0" dirty="0">
              <a:solidFill>
                <a:srgbClr val="444444"/>
              </a:solidFill>
              <a:effectLst/>
              <a:latin typeface="Arial" panose="020B0604020202020204" pitchFamily="34" charset="0"/>
            </a:endParaRPr>
          </a:p>
          <a:p>
            <a:pPr algn="l" fontAlgn="base"/>
            <a:r>
              <a:rPr lang="en-US" b="0" i="0" dirty="0">
                <a:solidFill>
                  <a:srgbClr val="444444"/>
                </a:solidFill>
                <a:effectLst/>
                <a:latin typeface="Arial" panose="020B0604020202020204" pitchFamily="34" charset="0"/>
              </a:rPr>
              <a:t>Selecting the appropriate color to represent and differentiate your brand must be based on several criteria. </a:t>
            </a:r>
          </a:p>
          <a:p>
            <a:pPr algn="l" fontAlgn="base"/>
            <a:endParaRPr lang="en-US" dirty="0">
              <a:solidFill>
                <a:srgbClr val="444444"/>
              </a:solidFill>
              <a:latin typeface="Arial" panose="020B0604020202020204" pitchFamily="34" charset="0"/>
            </a:endParaRPr>
          </a:p>
          <a:p>
            <a:pPr algn="l" fontAlgn="base"/>
            <a:r>
              <a:rPr lang="en-US" b="0" i="0" dirty="0">
                <a:solidFill>
                  <a:srgbClr val="444444"/>
                </a:solidFill>
                <a:effectLst/>
                <a:latin typeface="Arial" panose="020B0604020202020204" pitchFamily="34" charset="0"/>
              </a:rPr>
              <a:t>Here are two of the most important:</a:t>
            </a:r>
          </a:p>
          <a:p>
            <a:pPr algn="l" fontAlgn="base"/>
            <a:endParaRPr lang="en-US" dirty="0">
              <a:solidFill>
                <a:srgbClr val="444444"/>
              </a:solidFill>
              <a:latin typeface="Arial" panose="020B0604020202020204" pitchFamily="34" charset="0"/>
            </a:endParaRPr>
          </a:p>
          <a:p>
            <a:pPr algn="l" fontAlgn="base"/>
            <a:endParaRPr lang="en-US" b="0" i="0" dirty="0">
              <a:solidFill>
                <a:srgbClr val="444444"/>
              </a:solidFill>
              <a:effectLst/>
              <a:latin typeface="Arial" panose="020B0604020202020204" pitchFamily="34" charset="0"/>
            </a:endParaRPr>
          </a:p>
          <a:p>
            <a:pPr algn="l" fontAlgn="base"/>
            <a:r>
              <a:rPr lang="en-US" b="0" i="0" dirty="0">
                <a:solidFill>
                  <a:srgbClr val="444444"/>
                </a:solidFill>
                <a:effectLst/>
                <a:latin typeface="Arial" panose="020B0604020202020204" pitchFamily="34" charset="0"/>
              </a:rPr>
              <a:t>Target Audience </a:t>
            </a:r>
            <a:endParaRPr lang="en-US" dirty="0">
              <a:solidFill>
                <a:srgbClr val="444444"/>
              </a:solidFill>
              <a:latin typeface="Arial" panose="020B0604020202020204" pitchFamily="34" charset="0"/>
            </a:endParaRPr>
          </a:p>
          <a:p>
            <a:pPr algn="l" fontAlgn="base"/>
            <a:endParaRPr lang="en-US" b="0" i="0" dirty="0">
              <a:solidFill>
                <a:srgbClr val="444444"/>
              </a:solidFill>
              <a:effectLst/>
              <a:latin typeface="Arial" panose="020B0604020202020204" pitchFamily="34" charset="0"/>
            </a:endParaRPr>
          </a:p>
          <a:p>
            <a:pPr algn="l" fontAlgn="base"/>
            <a:r>
              <a:rPr lang="en-US" dirty="0">
                <a:solidFill>
                  <a:srgbClr val="444444"/>
                </a:solidFill>
                <a:latin typeface="Arial" panose="020B0604020202020204" pitchFamily="34" charset="0"/>
              </a:rPr>
              <a:t>Industry</a:t>
            </a:r>
          </a:p>
          <a:p>
            <a:pPr algn="l" fontAlgn="base"/>
            <a:endParaRPr lang="en-US" b="0" i="0" dirty="0">
              <a:solidFill>
                <a:srgbClr val="444444"/>
              </a:solidFill>
              <a:effectLst/>
              <a:latin typeface="Arial" panose="020B0604020202020204" pitchFamily="34" charset="0"/>
            </a:endParaRPr>
          </a:p>
          <a:p>
            <a:pPr algn="l" fontAlgn="base"/>
            <a:endParaRPr lang="en-US" b="0" i="0" dirty="0">
              <a:solidFill>
                <a:srgbClr val="444444"/>
              </a:solidFill>
              <a:effectLst/>
              <a:latin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F8DCFB20-25B8-4B17-8225-596560C9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51198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484ED52A-7D42-490C-80A3-A725C105423C}"/>
              </a:ext>
            </a:extLst>
          </p:cNvPr>
          <p:cNvSpPr txBox="1"/>
          <p:nvPr/>
        </p:nvSpPr>
        <p:spPr>
          <a:xfrm>
            <a:off x="288234" y="713314"/>
            <a:ext cx="11261035" cy="4247317"/>
          </a:xfrm>
          <a:prstGeom prst="rect">
            <a:avLst/>
          </a:prstGeom>
        </p:spPr>
        <p:txBody>
          <a:bodyPr wrap="square">
            <a:spAutoFit/>
          </a:bodyPr>
          <a:lstStyle/>
          <a:p>
            <a:pPr algn="l" fontAlgn="base"/>
            <a:r>
              <a:rPr lang="en-US" b="1" i="0" dirty="0">
                <a:solidFill>
                  <a:srgbClr val="444444"/>
                </a:solidFill>
                <a:effectLst/>
                <a:latin typeface="inherit"/>
              </a:rPr>
              <a:t>Selecting The Right Color For Your Brand</a:t>
            </a:r>
          </a:p>
          <a:p>
            <a:pPr algn="l" fontAlgn="base"/>
            <a:endParaRPr lang="en-US" b="0" i="0" dirty="0">
              <a:solidFill>
                <a:srgbClr val="444444"/>
              </a:solidFill>
              <a:effectLst/>
              <a:latin typeface="Arial" panose="020B0604020202020204" pitchFamily="34" charset="0"/>
            </a:endParaRPr>
          </a:p>
          <a:p>
            <a:pPr algn="l" fontAlgn="base"/>
            <a:r>
              <a:rPr lang="en-US" b="0" i="0" dirty="0">
                <a:solidFill>
                  <a:srgbClr val="444444"/>
                </a:solidFill>
                <a:effectLst/>
                <a:latin typeface="Arial" panose="020B0604020202020204" pitchFamily="34" charset="0"/>
              </a:rPr>
              <a:t>To convey a simple idea of meaning and differentiation requires you select a color that properly fits your strategic positioning. Selecting a color (and color scheme) for your brand must represent the audience emotional associations, and the value proposition or promise your brand brings to your customer.</a:t>
            </a:r>
          </a:p>
          <a:p>
            <a:pPr algn="l" fontAlgn="base"/>
            <a:endParaRPr lang="en-US" b="0" i="0" dirty="0">
              <a:solidFill>
                <a:srgbClr val="444444"/>
              </a:solidFill>
              <a:effectLst/>
              <a:latin typeface="Arial" panose="020B0604020202020204" pitchFamily="34" charset="0"/>
            </a:endParaRPr>
          </a:p>
          <a:p>
            <a:pPr algn="l" fontAlgn="base"/>
            <a:r>
              <a:rPr lang="en-US" b="0" i="0" dirty="0">
                <a:solidFill>
                  <a:srgbClr val="444444"/>
                </a:solidFill>
                <a:effectLst/>
                <a:latin typeface="Arial" panose="020B0604020202020204" pitchFamily="34" charset="0"/>
              </a:rPr>
              <a:t>Selecting the appropriate color to represent and differentiate your brand is based on several criteria</a:t>
            </a:r>
            <a:r>
              <a:rPr lang="en-US" dirty="0">
                <a:solidFill>
                  <a:srgbClr val="444444"/>
                </a:solidFill>
                <a:latin typeface="Arial" panose="020B0604020202020204" pitchFamily="34" charset="0"/>
              </a:rPr>
              <a:t> but the two most important areas to consider and develop for are:</a:t>
            </a:r>
            <a:endParaRPr lang="en-US" b="0" i="0" dirty="0">
              <a:solidFill>
                <a:srgbClr val="444444"/>
              </a:solidFill>
              <a:effectLst/>
              <a:latin typeface="Arial" panose="020B0604020202020204" pitchFamily="34" charset="0"/>
            </a:endParaRPr>
          </a:p>
          <a:p>
            <a:pPr algn="l" fontAlgn="base"/>
            <a:endParaRPr lang="en-US" dirty="0">
              <a:solidFill>
                <a:srgbClr val="444444"/>
              </a:solidFill>
              <a:latin typeface="Arial" panose="020B0604020202020204" pitchFamily="34" charset="0"/>
            </a:endParaRPr>
          </a:p>
          <a:p>
            <a:pPr algn="l" fontAlgn="base"/>
            <a:endParaRPr lang="en-US" b="0" i="0" dirty="0">
              <a:solidFill>
                <a:srgbClr val="444444"/>
              </a:solidFill>
              <a:effectLst/>
              <a:latin typeface="Arial" panose="020B0604020202020204" pitchFamily="34" charset="0"/>
            </a:endParaRPr>
          </a:p>
          <a:p>
            <a:pPr algn="l" fontAlgn="base"/>
            <a:r>
              <a:rPr lang="en-US" b="0" i="0" dirty="0">
                <a:solidFill>
                  <a:srgbClr val="444444"/>
                </a:solidFill>
                <a:effectLst/>
                <a:latin typeface="Arial" panose="020B0604020202020204" pitchFamily="34" charset="0"/>
              </a:rPr>
              <a:t>Target Audience </a:t>
            </a:r>
            <a:endParaRPr lang="en-US" dirty="0">
              <a:solidFill>
                <a:srgbClr val="444444"/>
              </a:solidFill>
              <a:latin typeface="Arial" panose="020B0604020202020204" pitchFamily="34" charset="0"/>
            </a:endParaRPr>
          </a:p>
          <a:p>
            <a:pPr algn="l" fontAlgn="base"/>
            <a:endParaRPr lang="en-US" b="0" i="0" dirty="0">
              <a:solidFill>
                <a:srgbClr val="444444"/>
              </a:solidFill>
              <a:effectLst/>
              <a:latin typeface="Arial" panose="020B0604020202020204" pitchFamily="34" charset="0"/>
            </a:endParaRPr>
          </a:p>
          <a:p>
            <a:pPr algn="l" fontAlgn="base"/>
            <a:r>
              <a:rPr lang="en-US" dirty="0">
                <a:solidFill>
                  <a:srgbClr val="444444"/>
                </a:solidFill>
                <a:latin typeface="Arial" panose="020B0604020202020204" pitchFamily="34" charset="0"/>
              </a:rPr>
              <a:t>Industry</a:t>
            </a:r>
          </a:p>
          <a:p>
            <a:pPr algn="l" fontAlgn="base"/>
            <a:endParaRPr lang="en-US" b="0" i="0" dirty="0">
              <a:solidFill>
                <a:srgbClr val="444444"/>
              </a:solidFill>
              <a:effectLst/>
              <a:latin typeface="Arial" panose="020B0604020202020204" pitchFamily="34" charset="0"/>
            </a:endParaRPr>
          </a:p>
          <a:p>
            <a:pPr algn="l" fontAlgn="base"/>
            <a:endParaRPr lang="en-US" b="0" i="0" dirty="0">
              <a:solidFill>
                <a:srgbClr val="444444"/>
              </a:solidFill>
              <a:effectLst/>
              <a:latin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5B692543-FA48-4383-B3BD-7331BDBB8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42028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484ED52A-7D42-490C-80A3-A725C105423C}"/>
              </a:ext>
            </a:extLst>
          </p:cNvPr>
          <p:cNvSpPr txBox="1"/>
          <p:nvPr/>
        </p:nvSpPr>
        <p:spPr>
          <a:xfrm>
            <a:off x="258417" y="206418"/>
            <a:ext cx="11261035" cy="5078313"/>
          </a:xfrm>
          <a:prstGeom prst="rect">
            <a:avLst/>
          </a:prstGeom>
        </p:spPr>
        <p:txBody>
          <a:bodyPr wrap="square">
            <a:spAutoFit/>
          </a:bodyPr>
          <a:lstStyle/>
          <a:p>
            <a:pPr algn="l" fontAlgn="base"/>
            <a:endParaRPr lang="en-US" b="1" i="0" dirty="0">
              <a:solidFill>
                <a:srgbClr val="444444"/>
              </a:solidFill>
              <a:effectLst/>
              <a:latin typeface="Bernard MT Condensed" panose="02050806060905020404" pitchFamily="18" charset="0"/>
              <a:ea typeface="HGSoeiKakugothicUB" panose="020B0400000000000000" pitchFamily="49" charset="-128"/>
            </a:endParaRPr>
          </a:p>
          <a:p>
            <a:pPr algn="l" fontAlgn="base"/>
            <a:endParaRPr lang="en-US" b="1" dirty="0">
              <a:solidFill>
                <a:srgbClr val="444444"/>
              </a:solidFill>
              <a:latin typeface="Bernard MT Condensed" panose="02050806060905020404" pitchFamily="18" charset="0"/>
              <a:ea typeface="HGSoeiKakugothicUB" panose="020B0400000000000000" pitchFamily="49" charset="-128"/>
            </a:endParaRPr>
          </a:p>
          <a:p>
            <a:pPr algn="l" fontAlgn="base"/>
            <a:r>
              <a:rPr lang="en-US" b="1" i="0" dirty="0">
                <a:solidFill>
                  <a:srgbClr val="444444"/>
                </a:solidFill>
                <a:effectLst/>
                <a:latin typeface="Bernard MT Condensed" panose="02050806060905020404" pitchFamily="18" charset="0"/>
                <a:ea typeface="HGSoeiKakugothicUB" panose="020B0400000000000000" pitchFamily="49" charset="-128"/>
              </a:rPr>
              <a:t>FONTS MATTER</a:t>
            </a:r>
          </a:p>
          <a:p>
            <a:pPr algn="l" fontAlgn="base"/>
            <a:endParaRPr lang="en-US" b="1" dirty="0">
              <a:solidFill>
                <a:srgbClr val="444444"/>
              </a:solidFill>
              <a:latin typeface="inherit"/>
            </a:endParaRPr>
          </a:p>
          <a:p>
            <a:pPr algn="l" fontAlgn="base"/>
            <a:endParaRPr lang="en-US" b="1" dirty="0">
              <a:solidFill>
                <a:srgbClr val="444444"/>
              </a:solidFill>
              <a:latin typeface="inherit"/>
            </a:endParaRPr>
          </a:p>
          <a:p>
            <a:pPr algn="ctr" fontAlgn="base"/>
            <a:r>
              <a:rPr lang="en-US" sz="2400" b="1" dirty="0">
                <a:solidFill>
                  <a:srgbClr val="444444"/>
                </a:solidFill>
                <a:latin typeface="HGMaruGothicMPRO" panose="020B0400000000000000" pitchFamily="34" charset="-128"/>
                <a:ea typeface="HGMaruGothicMPRO" panose="020B0400000000000000" pitchFamily="34" charset="-128"/>
              </a:rPr>
              <a:t>CLARITY MATTERS</a:t>
            </a:r>
          </a:p>
          <a:p>
            <a:pPr algn="l" fontAlgn="base"/>
            <a:endParaRPr lang="en-US" b="1" dirty="0">
              <a:solidFill>
                <a:srgbClr val="444444"/>
              </a:solidFill>
              <a:latin typeface="inherit"/>
            </a:endParaRPr>
          </a:p>
          <a:p>
            <a:pPr algn="l" fontAlgn="base"/>
            <a:endParaRPr lang="en-US" b="1" dirty="0">
              <a:solidFill>
                <a:srgbClr val="444444"/>
              </a:solidFill>
              <a:latin typeface="inherit"/>
            </a:endParaRPr>
          </a:p>
          <a:p>
            <a:pPr algn="l" fontAlgn="base"/>
            <a:r>
              <a:rPr lang="en-US" sz="6000" b="1" dirty="0">
                <a:solidFill>
                  <a:srgbClr val="444444"/>
                </a:solidFill>
                <a:latin typeface="HGGothicE" panose="020B0909000000000000" pitchFamily="49" charset="-128"/>
                <a:ea typeface="HGGothicE" panose="020B0909000000000000" pitchFamily="49" charset="-128"/>
              </a:rPr>
              <a:t>SIZE MATTERS</a:t>
            </a:r>
          </a:p>
          <a:p>
            <a:pPr algn="l" fontAlgn="base"/>
            <a:endParaRPr lang="en-US" b="1" dirty="0">
              <a:solidFill>
                <a:srgbClr val="444444"/>
              </a:solidFill>
              <a:latin typeface="inherit"/>
            </a:endParaRPr>
          </a:p>
          <a:p>
            <a:pPr algn="l" fontAlgn="base"/>
            <a:endParaRPr lang="en-US" b="1" dirty="0">
              <a:solidFill>
                <a:srgbClr val="444444"/>
              </a:solidFill>
              <a:latin typeface="inherit"/>
            </a:endParaRPr>
          </a:p>
          <a:p>
            <a:pPr algn="l" fontAlgn="base"/>
            <a:endParaRPr lang="en-US" b="1" dirty="0">
              <a:solidFill>
                <a:srgbClr val="444444"/>
              </a:solidFill>
              <a:latin typeface="inherit"/>
            </a:endParaRPr>
          </a:p>
          <a:p>
            <a:pPr algn="ctr" fontAlgn="base"/>
            <a:r>
              <a:rPr lang="en-US" sz="2400" b="1" dirty="0">
                <a:solidFill>
                  <a:srgbClr val="444444"/>
                </a:solidFill>
                <a:latin typeface="Alex Brush" panose="02000400000000000000" pitchFamily="2" charset="0"/>
              </a:rPr>
              <a:t>SPACING MATTERS</a:t>
            </a:r>
            <a:endParaRPr lang="en-US" sz="2400" dirty="0">
              <a:solidFill>
                <a:srgbClr val="444444"/>
              </a:solidFill>
              <a:latin typeface="Alex Brush" panose="02000400000000000000" pitchFamily="2" charset="0"/>
            </a:endParaRPr>
          </a:p>
          <a:p>
            <a:pPr algn="l" fontAlgn="base"/>
            <a:endParaRPr lang="en-US" b="0" i="0" dirty="0">
              <a:solidFill>
                <a:srgbClr val="444444"/>
              </a:solidFill>
              <a:effectLst/>
              <a:latin typeface="Arial" panose="020B0604020202020204" pitchFamily="34" charset="0"/>
            </a:endParaRPr>
          </a:p>
          <a:p>
            <a:pPr algn="l" fontAlgn="base"/>
            <a:endParaRPr lang="en-US" b="0" i="0" dirty="0">
              <a:solidFill>
                <a:srgbClr val="444444"/>
              </a:solidFill>
              <a:effectLst/>
              <a:latin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4E3430C2-5714-4B7F-A048-57765CB94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283856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484ED52A-7D42-490C-80A3-A725C105423C}"/>
              </a:ext>
            </a:extLst>
          </p:cNvPr>
          <p:cNvSpPr txBox="1"/>
          <p:nvPr/>
        </p:nvSpPr>
        <p:spPr>
          <a:xfrm>
            <a:off x="515178" y="484715"/>
            <a:ext cx="10835309" cy="5078313"/>
          </a:xfrm>
          <a:prstGeom prst="rect">
            <a:avLst/>
          </a:prstGeom>
        </p:spPr>
        <p:txBody>
          <a:bodyPr wrap="square">
            <a:spAutoFit/>
          </a:bodyPr>
          <a:lstStyle/>
          <a:p>
            <a:pPr algn="l" fontAlgn="base"/>
            <a:r>
              <a:rPr lang="en-US" b="1" i="0" dirty="0">
                <a:solidFill>
                  <a:srgbClr val="D91111"/>
                </a:solidFill>
                <a:effectLst/>
                <a:latin typeface="Montserrat" panose="00000500000000000000" pitchFamily="50" charset="0"/>
                <a:ea typeface="HGSoeiKakugothicUB" panose="020B0400000000000000" pitchFamily="49" charset="-128"/>
              </a:rPr>
              <a:t>TYPOGRAPHY</a:t>
            </a:r>
          </a:p>
          <a:p>
            <a:pPr algn="l" fontAlgn="base"/>
            <a:endParaRPr lang="en-US" b="1" dirty="0">
              <a:solidFill>
                <a:srgbClr val="444444"/>
              </a:solidFill>
              <a:latin typeface="Bernard MT Condensed" panose="02050806060905020404" pitchFamily="18" charset="0"/>
              <a:ea typeface="HGSoeiKakugothicUB" panose="020B0400000000000000" pitchFamily="49" charset="-128"/>
            </a:endParaRPr>
          </a:p>
          <a:p>
            <a:pPr algn="l" fontAlgn="base"/>
            <a:r>
              <a:rPr lang="en-US" i="0" dirty="0">
                <a:solidFill>
                  <a:srgbClr val="2B2D32"/>
                </a:solidFill>
                <a:effectLst/>
                <a:latin typeface="Montserrat" panose="00000500000000000000" pitchFamily="50" charset="0"/>
              </a:rPr>
              <a:t>It is your communication.  Clarity is critical, particularly on the web and in digital media.  There is nothing more frustrating than not being able to read a paragraph clearly when looking for information on a website.</a:t>
            </a:r>
          </a:p>
          <a:p>
            <a:pPr algn="l" fontAlgn="base"/>
            <a:endParaRPr lang="en-US" dirty="0">
              <a:solidFill>
                <a:srgbClr val="2B2D32"/>
              </a:solidFill>
              <a:latin typeface="Montserrat" panose="00000500000000000000" pitchFamily="50" charset="0"/>
            </a:endParaRPr>
          </a:p>
          <a:p>
            <a:pPr algn="l" fontAlgn="base"/>
            <a:r>
              <a:rPr lang="en-US" dirty="0">
                <a:solidFill>
                  <a:srgbClr val="2B2D32"/>
                </a:solidFill>
                <a:latin typeface="Montserrat" panose="00000500000000000000" pitchFamily="50" charset="0"/>
              </a:rPr>
              <a:t>Keep it simple!  Decorative font is an accent and should never replace clean fonts for important copy.</a:t>
            </a:r>
          </a:p>
          <a:p>
            <a:pPr algn="l" fontAlgn="base"/>
            <a:endParaRPr lang="en-US" i="0" dirty="0">
              <a:solidFill>
                <a:srgbClr val="2B2D32"/>
              </a:solidFill>
              <a:effectLst/>
              <a:latin typeface="Montserrat" panose="00000500000000000000" pitchFamily="50" charset="0"/>
            </a:endParaRPr>
          </a:p>
          <a:p>
            <a:pPr algn="l" fontAlgn="base"/>
            <a:r>
              <a:rPr lang="en-US" i="0" dirty="0">
                <a:solidFill>
                  <a:srgbClr val="2B2D32"/>
                </a:solidFill>
                <a:effectLst/>
                <a:latin typeface="Montserrat" panose="00000500000000000000" pitchFamily="50" charset="0"/>
              </a:rPr>
              <a:t>Cursive or handwritten fonts should be very easy to read and limited to</a:t>
            </a:r>
            <a:r>
              <a:rPr lang="en-US" dirty="0">
                <a:solidFill>
                  <a:srgbClr val="2B2D32"/>
                </a:solidFill>
                <a:latin typeface="Montserrat" panose="00000500000000000000" pitchFamily="50" charset="0"/>
              </a:rPr>
              <a:t> introduction areas.</a:t>
            </a:r>
          </a:p>
          <a:p>
            <a:pPr algn="l" fontAlgn="base"/>
            <a:endParaRPr lang="en-US" i="0" dirty="0">
              <a:solidFill>
                <a:srgbClr val="2B2D32"/>
              </a:solidFill>
              <a:effectLst/>
              <a:latin typeface="Montserrat" panose="00000500000000000000" pitchFamily="50" charset="0"/>
            </a:endParaRPr>
          </a:p>
          <a:p>
            <a:pPr algn="l" fontAlgn="base"/>
            <a:endParaRPr lang="en-US" dirty="0">
              <a:solidFill>
                <a:srgbClr val="2B2D32"/>
              </a:solidFill>
              <a:latin typeface="Montserrat" panose="00000500000000000000" pitchFamily="50" charset="0"/>
            </a:endParaRPr>
          </a:p>
          <a:p>
            <a:pPr algn="l" fontAlgn="base"/>
            <a:r>
              <a:rPr lang="en-US" i="0" dirty="0">
                <a:solidFill>
                  <a:srgbClr val="2B2D32"/>
                </a:solidFill>
                <a:effectLst/>
                <a:latin typeface="Montserrat" panose="00000500000000000000" pitchFamily="50" charset="0"/>
              </a:rPr>
              <a:t>Sans Serif and </a:t>
            </a:r>
            <a:r>
              <a:rPr lang="en-US" i="0" dirty="0">
                <a:solidFill>
                  <a:srgbClr val="2B2D32"/>
                </a:solidFill>
                <a:effectLst/>
                <a:latin typeface="Century Schoolbook" panose="02040604050505020304" pitchFamily="18" charset="0"/>
                <a:cs typeface="Angsana New" panose="020B0502040204020203" pitchFamily="18" charset="-34"/>
              </a:rPr>
              <a:t>Serif </a:t>
            </a:r>
            <a:r>
              <a:rPr lang="en-US" i="0" dirty="0">
                <a:solidFill>
                  <a:srgbClr val="2B2D32"/>
                </a:solidFill>
                <a:effectLst/>
                <a:latin typeface="Montserrat" panose="00000500000000000000" pitchFamily="50" charset="0"/>
                <a:cs typeface="Angsana New" panose="020B0502040204020203" pitchFamily="18" charset="-34"/>
              </a:rPr>
              <a:t>both offer clean, easily translated (from print to web) options and should supersede any personal likes or dislikes.  </a:t>
            </a:r>
            <a:r>
              <a:rPr lang="en-US" b="1" i="0" dirty="0">
                <a:solidFill>
                  <a:srgbClr val="2B2D32"/>
                </a:solidFill>
                <a:effectLst/>
                <a:latin typeface="Montserrat" panose="00000500000000000000" pitchFamily="50" charset="0"/>
                <a:cs typeface="Angsana New" panose="020B0502040204020203" pitchFamily="18" charset="-34"/>
              </a:rPr>
              <a:t>This is not about you </a:t>
            </a:r>
            <a:r>
              <a:rPr lang="en-US" i="0" dirty="0">
                <a:solidFill>
                  <a:srgbClr val="2B2D32"/>
                </a:solidFill>
                <a:effectLst/>
                <a:latin typeface="Montserrat" panose="00000500000000000000" pitchFamily="50" charset="0"/>
                <a:cs typeface="Angsana New" panose="020B0502040204020203" pitchFamily="18" charset="-34"/>
              </a:rPr>
              <a:t>– you must work with fonts with your client or end user in mind.</a:t>
            </a:r>
          </a:p>
          <a:p>
            <a:pPr marL="342900" indent="-342900" algn="l" fontAlgn="base">
              <a:buAutoNum type="arabicPeriod"/>
            </a:pPr>
            <a:endParaRPr lang="en-US" dirty="0">
              <a:solidFill>
                <a:srgbClr val="2B2D32"/>
              </a:solidFill>
              <a:latin typeface="Montserrat" panose="00000500000000000000" pitchFamily="50" charset="0"/>
            </a:endParaRPr>
          </a:p>
          <a:p>
            <a:pPr algn="l" fontAlgn="base"/>
            <a:endParaRPr lang="en-US" i="0" dirty="0">
              <a:solidFill>
                <a:srgbClr val="444444"/>
              </a:solidFill>
              <a:effectLst/>
              <a:latin typeface="Montserrat" panose="00000500000000000000" pitchFamily="50" charset="0"/>
            </a:endParaRPr>
          </a:p>
          <a:p>
            <a:pPr algn="l" fontAlgn="base"/>
            <a:endParaRPr lang="en-US" b="0" i="0" dirty="0">
              <a:solidFill>
                <a:srgbClr val="444444"/>
              </a:solidFill>
              <a:effectLst/>
              <a:latin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7A68597C-9552-4691-AAEB-69795F15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58467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484ED52A-7D42-490C-80A3-A725C105423C}"/>
              </a:ext>
            </a:extLst>
          </p:cNvPr>
          <p:cNvSpPr txBox="1"/>
          <p:nvPr/>
        </p:nvSpPr>
        <p:spPr>
          <a:xfrm>
            <a:off x="544996" y="751344"/>
            <a:ext cx="10835309" cy="4524315"/>
          </a:xfrm>
          <a:prstGeom prst="rect">
            <a:avLst/>
          </a:prstGeom>
        </p:spPr>
        <p:txBody>
          <a:bodyPr wrap="square">
            <a:spAutoFit/>
          </a:bodyPr>
          <a:lstStyle/>
          <a:p>
            <a:pPr fontAlgn="base"/>
            <a:r>
              <a:rPr lang="en-US" b="1" i="0" dirty="0">
                <a:solidFill>
                  <a:srgbClr val="C00000"/>
                </a:solidFill>
                <a:effectLst/>
                <a:latin typeface="Montserrat" panose="00000500000000000000" pitchFamily="50" charset="0"/>
              </a:rPr>
              <a:t>FONT ATTRACTS THE READER</a:t>
            </a:r>
            <a:endParaRPr lang="en-US" b="0" i="0" dirty="0">
              <a:solidFill>
                <a:srgbClr val="C00000"/>
              </a:solidFill>
              <a:effectLst/>
              <a:latin typeface="Montserrat" panose="00000500000000000000" pitchFamily="50" charset="0"/>
            </a:endParaRPr>
          </a:p>
          <a:p>
            <a:pPr algn="l" fontAlgn="base"/>
            <a:endParaRPr lang="en-US" b="1" i="0" dirty="0">
              <a:solidFill>
                <a:srgbClr val="D91111"/>
              </a:solidFill>
              <a:effectLst/>
              <a:latin typeface="Montserrat" panose="00000500000000000000" pitchFamily="50" charset="0"/>
              <a:ea typeface="HGSoeiKakugothicUB" panose="020B0400000000000000" pitchFamily="49" charset="-128"/>
            </a:endParaRPr>
          </a:p>
          <a:p>
            <a:pPr algn="l" fontAlgn="base"/>
            <a:endParaRPr lang="en-US" b="1" dirty="0">
              <a:solidFill>
                <a:srgbClr val="444444"/>
              </a:solidFill>
              <a:latin typeface="Bernard MT Condensed" panose="02050806060905020404" pitchFamily="18" charset="0"/>
              <a:ea typeface="HGSoeiKakugothicUB" panose="020B0400000000000000" pitchFamily="49" charset="-128"/>
            </a:endParaRPr>
          </a:p>
          <a:p>
            <a:pPr algn="l"/>
            <a:r>
              <a:rPr lang="en-US" dirty="0">
                <a:solidFill>
                  <a:srgbClr val="2B2D32"/>
                </a:solidFill>
                <a:latin typeface="Guardian TextEgyp"/>
              </a:rPr>
              <a:t>Font s</a:t>
            </a:r>
            <a:r>
              <a:rPr lang="en-US" b="0" i="0" dirty="0">
                <a:solidFill>
                  <a:srgbClr val="2B2D32"/>
                </a:solidFill>
                <a:effectLst/>
                <a:latin typeface="Guardian TextEgyp"/>
              </a:rPr>
              <a:t>hould be as clean as possible.  It shouldn't be too small and crummy. Using fonts give your customer comfort in continuing to read.  Fonts that are ill spaced or decorative are hard on the eyes and do not lend well to allowing your customer to read the information they need.</a:t>
            </a:r>
          </a:p>
          <a:p>
            <a:pPr algn="l"/>
            <a:endParaRPr lang="en-US" dirty="0">
              <a:solidFill>
                <a:srgbClr val="2B2D32"/>
              </a:solidFill>
              <a:latin typeface="Guardian TextEgyp"/>
            </a:endParaRPr>
          </a:p>
          <a:p>
            <a:pPr algn="l"/>
            <a:r>
              <a:rPr lang="en-US" b="0" i="0" dirty="0">
                <a:solidFill>
                  <a:srgbClr val="2B2D32"/>
                </a:solidFill>
                <a:effectLst/>
                <a:latin typeface="Guardian TextEgyp"/>
              </a:rPr>
              <a:t>Poor choice in font often leads to something we call ‘a bounce’ where your customer reach's your site but simply can’t find the information or they aren’t comfortable reading through it.</a:t>
            </a:r>
          </a:p>
          <a:p>
            <a:pPr algn="l"/>
            <a:endParaRPr lang="en-US" dirty="0">
              <a:solidFill>
                <a:srgbClr val="2B2D32"/>
              </a:solidFill>
              <a:latin typeface="Guardian TextEgyp"/>
            </a:endParaRPr>
          </a:p>
          <a:p>
            <a:pPr algn="l"/>
            <a:r>
              <a:rPr lang="en-US" b="0" i="0" dirty="0">
                <a:solidFill>
                  <a:srgbClr val="2B2D32"/>
                </a:solidFill>
                <a:effectLst/>
                <a:latin typeface="Guardian TextEgyp"/>
              </a:rPr>
              <a:t>The choice of such font determines how the content is understood.  It also</a:t>
            </a:r>
          </a:p>
          <a:p>
            <a:pPr algn="l"/>
            <a:endParaRPr lang="en-US" dirty="0">
              <a:solidFill>
                <a:srgbClr val="2B2D32"/>
              </a:solidFill>
              <a:latin typeface="Guardian TextEgyp"/>
            </a:endParaRPr>
          </a:p>
          <a:p>
            <a:pPr algn="l"/>
            <a:r>
              <a:rPr lang="en-US" b="0" i="0" dirty="0">
                <a:solidFill>
                  <a:srgbClr val="2B2D32"/>
                </a:solidFill>
                <a:effectLst/>
                <a:latin typeface="Guardian TextEgyp"/>
              </a:rPr>
              <a:t>Creates professionalism</a:t>
            </a:r>
          </a:p>
          <a:p>
            <a:pPr algn="l"/>
            <a:endParaRPr lang="en-US" dirty="0">
              <a:solidFill>
                <a:srgbClr val="2B2D32"/>
              </a:solidFill>
              <a:latin typeface="Guardian TextEgyp"/>
            </a:endParaRPr>
          </a:p>
          <a:p>
            <a:pPr algn="l"/>
            <a:r>
              <a:rPr lang="en-US" dirty="0">
                <a:solidFill>
                  <a:srgbClr val="2B2D32"/>
                </a:solidFill>
                <a:latin typeface="Guardian TextEgyp"/>
              </a:rPr>
              <a:t>Builds brand recognition</a:t>
            </a:r>
            <a:endParaRPr lang="en-US" i="0" dirty="0">
              <a:solidFill>
                <a:srgbClr val="444444"/>
              </a:solidFill>
              <a:effectLst/>
              <a:latin typeface="Montserrat" panose="00000500000000000000" pitchFamily="50" charset="0"/>
            </a:endParaRPr>
          </a:p>
          <a:p>
            <a:pPr algn="l" fontAlgn="base"/>
            <a:endParaRPr lang="en-US" b="0" i="0" dirty="0">
              <a:solidFill>
                <a:srgbClr val="444444"/>
              </a:solidFill>
              <a:effectLst/>
              <a:latin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7A68597C-9552-4691-AAEB-69795F15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176877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484ED52A-7D42-490C-80A3-A725C105423C}"/>
              </a:ext>
            </a:extLst>
          </p:cNvPr>
          <p:cNvSpPr txBox="1"/>
          <p:nvPr/>
        </p:nvSpPr>
        <p:spPr>
          <a:xfrm>
            <a:off x="515178" y="522744"/>
            <a:ext cx="10835309" cy="4585871"/>
          </a:xfrm>
          <a:prstGeom prst="rect">
            <a:avLst/>
          </a:prstGeom>
        </p:spPr>
        <p:txBody>
          <a:bodyPr wrap="square">
            <a:spAutoFit/>
          </a:bodyPr>
          <a:lstStyle/>
          <a:p>
            <a:pPr fontAlgn="base"/>
            <a:r>
              <a:rPr lang="en-US" b="1" dirty="0">
                <a:solidFill>
                  <a:srgbClr val="C00000"/>
                </a:solidFill>
                <a:latin typeface="Montserrat" panose="00000500000000000000" pitchFamily="50" charset="0"/>
              </a:rPr>
              <a:t>CONSIDER FLEXIBLE FONTS THAT ARE EASILY READ ACROSS PLATFORMS</a:t>
            </a:r>
            <a:endParaRPr lang="en-US" b="0" i="0" dirty="0">
              <a:solidFill>
                <a:srgbClr val="C00000"/>
              </a:solidFill>
              <a:effectLst/>
              <a:latin typeface="Montserrat" panose="00000500000000000000" pitchFamily="50" charset="0"/>
            </a:endParaRPr>
          </a:p>
          <a:p>
            <a:pPr algn="l" fontAlgn="base"/>
            <a:endParaRPr lang="en-US" b="1" dirty="0">
              <a:solidFill>
                <a:srgbClr val="444444"/>
              </a:solidFill>
              <a:latin typeface="Bernard MT Condensed" panose="02050806060905020404" pitchFamily="18" charset="0"/>
              <a:ea typeface="HGSoeiKakugothicUB" panose="020B0400000000000000" pitchFamily="49" charset="-128"/>
            </a:endParaRPr>
          </a:p>
          <a:p>
            <a:pPr algn="l"/>
            <a:r>
              <a:rPr lang="en-US" b="1" dirty="0">
                <a:solidFill>
                  <a:srgbClr val="C00000"/>
                </a:solidFill>
                <a:latin typeface="Guardian TextEgyp"/>
              </a:rPr>
              <a:t>SAN SERIF FONTS:</a:t>
            </a:r>
          </a:p>
          <a:p>
            <a:pPr algn="l"/>
            <a:endParaRPr lang="en-US" i="0" dirty="0">
              <a:solidFill>
                <a:srgbClr val="2B2D32"/>
              </a:solidFill>
              <a:effectLst/>
              <a:latin typeface="Guardian TextEgyp"/>
            </a:endParaRPr>
          </a:p>
          <a:p>
            <a:pPr algn="l"/>
            <a:r>
              <a:rPr lang="en-US" sz="1400" i="0" dirty="0">
                <a:solidFill>
                  <a:srgbClr val="2B2D32"/>
                </a:solidFill>
                <a:effectLst/>
                <a:latin typeface="Montserrat" panose="00000500000000000000" pitchFamily="50" charset="0"/>
              </a:rPr>
              <a:t>MONTSERRAT</a:t>
            </a:r>
          </a:p>
          <a:p>
            <a:pPr algn="l"/>
            <a:endParaRPr lang="en-US" sz="1400" dirty="0">
              <a:solidFill>
                <a:srgbClr val="2B2D32"/>
              </a:solidFill>
              <a:latin typeface="Montserrat" panose="00000500000000000000" pitchFamily="50" charset="0"/>
            </a:endParaRPr>
          </a:p>
          <a:p>
            <a:pPr algn="l"/>
            <a:r>
              <a:rPr lang="en-US" sz="1400" i="0" dirty="0">
                <a:solidFill>
                  <a:srgbClr val="2B2D32"/>
                </a:solidFill>
                <a:effectLst/>
                <a:latin typeface="Raleway" panose="020B0003030101060003" pitchFamily="34" charset="0"/>
              </a:rPr>
              <a:t>RALEWAY</a:t>
            </a:r>
          </a:p>
          <a:p>
            <a:pPr algn="l"/>
            <a:endParaRPr lang="en-US" sz="1400" dirty="0">
              <a:solidFill>
                <a:srgbClr val="2B2D32"/>
              </a:solidFill>
              <a:latin typeface="Raleway" panose="020B0003030101060003" pitchFamily="34" charset="0"/>
            </a:endParaRPr>
          </a:p>
          <a:p>
            <a:pPr algn="l"/>
            <a:r>
              <a:rPr lang="en-US" sz="1400" i="0" dirty="0">
                <a:solidFill>
                  <a:srgbClr val="2B2D32"/>
                </a:solidFill>
                <a:effectLst/>
                <a:latin typeface="Roboto" panose="02000000000000000000" pitchFamily="2" charset="0"/>
                <a:ea typeface="Roboto" panose="02000000000000000000" pitchFamily="2" charset="0"/>
              </a:rPr>
              <a:t>ROBOTO</a:t>
            </a:r>
          </a:p>
          <a:p>
            <a:pPr algn="l"/>
            <a:endParaRPr lang="en-US" sz="1400" i="0" dirty="0">
              <a:solidFill>
                <a:srgbClr val="2B2D32"/>
              </a:solidFill>
              <a:effectLst/>
              <a:latin typeface="Roboto" panose="02000000000000000000" pitchFamily="2" charset="0"/>
              <a:ea typeface="Roboto" panose="02000000000000000000" pitchFamily="2" charset="0"/>
            </a:endParaRPr>
          </a:p>
          <a:p>
            <a:pPr algn="l"/>
            <a:endParaRPr lang="en-US" sz="1400" dirty="0">
              <a:solidFill>
                <a:srgbClr val="2B2D32"/>
              </a:solidFill>
              <a:latin typeface="Roboto" panose="02000000000000000000" pitchFamily="2" charset="0"/>
              <a:ea typeface="Roboto" panose="02000000000000000000" pitchFamily="2" charset="0"/>
            </a:endParaRPr>
          </a:p>
          <a:p>
            <a:pPr algn="l"/>
            <a:endParaRPr lang="en-US" sz="1400" b="1" i="0" dirty="0">
              <a:solidFill>
                <a:srgbClr val="C00000"/>
              </a:solidFill>
              <a:effectLst/>
              <a:latin typeface="Roboto" panose="02000000000000000000" pitchFamily="2" charset="0"/>
              <a:ea typeface="Roboto" panose="02000000000000000000" pitchFamily="2" charset="0"/>
            </a:endParaRPr>
          </a:p>
          <a:p>
            <a:pPr algn="l"/>
            <a:r>
              <a:rPr lang="en-US" b="1" i="0" dirty="0">
                <a:solidFill>
                  <a:srgbClr val="C00000"/>
                </a:solidFill>
                <a:effectLst/>
                <a:latin typeface="Century Schoolbook" panose="02040604050505020304" pitchFamily="18" charset="0"/>
                <a:ea typeface="Roboto" panose="02000000000000000000" pitchFamily="2" charset="0"/>
              </a:rPr>
              <a:t>SERIF </a:t>
            </a:r>
            <a:r>
              <a:rPr lang="en-US" b="1" dirty="0">
                <a:solidFill>
                  <a:srgbClr val="C00000"/>
                </a:solidFill>
                <a:latin typeface="Century Schoolbook" panose="02040604050505020304" pitchFamily="18" charset="0"/>
                <a:ea typeface="Roboto" panose="02000000000000000000" pitchFamily="2" charset="0"/>
              </a:rPr>
              <a:t>FONTS</a:t>
            </a:r>
          </a:p>
          <a:p>
            <a:pPr algn="l"/>
            <a:endParaRPr lang="en-US" i="0" dirty="0">
              <a:solidFill>
                <a:srgbClr val="2B2D32"/>
              </a:solidFill>
              <a:effectLst/>
              <a:latin typeface="Century Schoolbook" panose="02040604050505020304" pitchFamily="18" charset="0"/>
              <a:ea typeface="Roboto" panose="02000000000000000000" pitchFamily="2" charset="0"/>
            </a:endParaRPr>
          </a:p>
          <a:p>
            <a:pPr algn="l"/>
            <a:r>
              <a:rPr lang="en-US" dirty="0">
                <a:solidFill>
                  <a:srgbClr val="2B2D32"/>
                </a:solidFill>
                <a:latin typeface="Georgia" panose="02040502050405020303" pitchFamily="18" charset="0"/>
                <a:ea typeface="Roboto" panose="02000000000000000000" pitchFamily="2" charset="0"/>
              </a:rPr>
              <a:t>GEORGIA</a:t>
            </a:r>
          </a:p>
          <a:p>
            <a:pPr algn="l"/>
            <a:endParaRPr lang="en-US" i="0" dirty="0">
              <a:solidFill>
                <a:srgbClr val="2B2D32"/>
              </a:solidFill>
              <a:effectLst/>
              <a:latin typeface="Georgia" panose="02040502050405020303" pitchFamily="18" charset="0"/>
              <a:ea typeface="Roboto" panose="02000000000000000000" pitchFamily="2" charset="0"/>
            </a:endParaRPr>
          </a:p>
          <a:p>
            <a:pPr algn="l"/>
            <a:r>
              <a:rPr lang="en-US" dirty="0">
                <a:solidFill>
                  <a:srgbClr val="2B2D32"/>
                </a:solidFill>
                <a:latin typeface="Garamond" panose="02020404030301010803" pitchFamily="18" charset="0"/>
                <a:ea typeface="Roboto" panose="02000000000000000000" pitchFamily="2" charset="0"/>
              </a:rPr>
              <a:t>GARAMOND</a:t>
            </a:r>
            <a:endParaRPr lang="en-US" i="0" dirty="0">
              <a:solidFill>
                <a:srgbClr val="444444"/>
              </a:solidFill>
              <a:effectLst/>
              <a:latin typeface="Montserrat" panose="00000500000000000000" pitchFamily="50" charset="0"/>
            </a:endParaRPr>
          </a:p>
          <a:p>
            <a:pPr algn="l" fontAlgn="base"/>
            <a:endParaRPr lang="en-US" b="0" i="0" dirty="0">
              <a:solidFill>
                <a:srgbClr val="444444"/>
              </a:solidFill>
              <a:effectLst/>
              <a:latin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7A68597C-9552-4691-AAEB-69795F159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56955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7A68597C-9552-4691-AAEB-69795F159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pic>
        <p:nvPicPr>
          <p:cNvPr id="9" name="Picture 8" descr="A picture containing fireworks, tree, dark, colorful&#10;&#10;Description automatically generated">
            <a:extLst>
              <a:ext uri="{FF2B5EF4-FFF2-40B4-BE49-F238E27FC236}">
                <a16:creationId xmlns:a16="http://schemas.microsoft.com/office/drawing/2014/main" id="{AD8359E3-D1EF-47F1-9B79-E612E045F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87" y="236124"/>
            <a:ext cx="7885714" cy="3000000"/>
          </a:xfrm>
          <a:prstGeom prst="rect">
            <a:avLst/>
          </a:prstGeom>
        </p:spPr>
      </p:pic>
      <p:sp>
        <p:nvSpPr>
          <p:cNvPr id="10" name="TextBox 9">
            <a:extLst>
              <a:ext uri="{FF2B5EF4-FFF2-40B4-BE49-F238E27FC236}">
                <a16:creationId xmlns:a16="http://schemas.microsoft.com/office/drawing/2014/main" id="{BFC7386E-80AD-4DA9-99DC-528BB78EC754}"/>
              </a:ext>
            </a:extLst>
          </p:cNvPr>
          <p:cNvSpPr txBox="1"/>
          <p:nvPr/>
        </p:nvSpPr>
        <p:spPr>
          <a:xfrm>
            <a:off x="2067070" y="1443736"/>
            <a:ext cx="3052119" cy="584775"/>
          </a:xfrm>
          <a:prstGeom prst="rect">
            <a:avLst/>
          </a:prstGeom>
          <a:noFill/>
        </p:spPr>
        <p:txBody>
          <a:bodyPr wrap="square" rtlCol="0">
            <a:spAutoFit/>
          </a:bodyPr>
          <a:lstStyle/>
          <a:p>
            <a:r>
              <a:rPr lang="en-US" sz="3200" dirty="0">
                <a:solidFill>
                  <a:schemeClr val="bg1"/>
                </a:solidFill>
                <a:latin typeface="Montserrat" panose="00000500000000000000" pitchFamily="50" charset="0"/>
              </a:rPr>
              <a:t>NEXT STEPS</a:t>
            </a:r>
          </a:p>
        </p:txBody>
      </p:sp>
      <p:sp>
        <p:nvSpPr>
          <p:cNvPr id="11" name="TextBox 10">
            <a:extLst>
              <a:ext uri="{FF2B5EF4-FFF2-40B4-BE49-F238E27FC236}">
                <a16:creationId xmlns:a16="http://schemas.microsoft.com/office/drawing/2014/main" id="{D36959D0-661A-4F41-84D3-712879BC6D3F}"/>
              </a:ext>
            </a:extLst>
          </p:cNvPr>
          <p:cNvSpPr txBox="1"/>
          <p:nvPr/>
        </p:nvSpPr>
        <p:spPr>
          <a:xfrm>
            <a:off x="6592897" y="1011776"/>
            <a:ext cx="4815844" cy="3570208"/>
          </a:xfrm>
          <a:prstGeom prst="rect">
            <a:avLst/>
          </a:prstGeom>
          <a:noFill/>
        </p:spPr>
        <p:txBody>
          <a:bodyPr wrap="square" rtlCol="0">
            <a:spAutoFit/>
          </a:bodyPr>
          <a:lstStyle/>
          <a:p>
            <a:r>
              <a:rPr lang="en-US" dirty="0">
                <a:latin typeface="Montserrat" panose="00000500000000000000" pitchFamily="50" charset="0"/>
              </a:rPr>
              <a:t>Complete your branding document</a:t>
            </a:r>
          </a:p>
          <a:p>
            <a:endParaRPr lang="en-US" sz="1600" dirty="0">
              <a:latin typeface="Montserrat" panose="00000500000000000000" pitchFamily="50" charset="0"/>
            </a:endParaRPr>
          </a:p>
          <a:p>
            <a:r>
              <a:rPr lang="en-US" sz="1600" dirty="0">
                <a:latin typeface="Montserrat" panose="00000500000000000000" pitchFamily="50" charset="0"/>
              </a:rPr>
              <a:t>This is the ‘brainstorming part’, no answer is incorrect, note bullet points and thoughts as that will allow us to drill down and improve on target points</a:t>
            </a:r>
          </a:p>
          <a:p>
            <a:endParaRPr lang="en-US" sz="1600" dirty="0">
              <a:latin typeface="Montserrat" panose="00000500000000000000" pitchFamily="50" charset="0"/>
            </a:endParaRPr>
          </a:p>
          <a:p>
            <a:r>
              <a:rPr lang="en-US" sz="1600" dirty="0">
                <a:latin typeface="Montserrat" panose="00000500000000000000" pitchFamily="50" charset="0"/>
              </a:rPr>
              <a:t>Take time to think through how you envision your growth – no such thing as thinking too big – what success do you really want to see?  </a:t>
            </a:r>
          </a:p>
          <a:p>
            <a:endParaRPr lang="en-US" sz="1600" dirty="0">
              <a:latin typeface="Montserrat" panose="00000500000000000000" pitchFamily="50" charset="0"/>
            </a:endParaRPr>
          </a:p>
          <a:p>
            <a:r>
              <a:rPr lang="en-US" sz="1600" dirty="0">
                <a:latin typeface="Montserrat" panose="00000500000000000000" pitchFamily="50" charset="0"/>
              </a:rPr>
              <a:t>Again – no wrong answer but envision success and growth, how would that look?  What would you consider success?</a:t>
            </a:r>
          </a:p>
        </p:txBody>
      </p:sp>
      <p:sp>
        <p:nvSpPr>
          <p:cNvPr id="12" name="TextBox 11">
            <a:extLst>
              <a:ext uri="{FF2B5EF4-FFF2-40B4-BE49-F238E27FC236}">
                <a16:creationId xmlns:a16="http://schemas.microsoft.com/office/drawing/2014/main" id="{DE1FF1F3-56EF-461F-9E13-76719441C2C8}"/>
              </a:ext>
            </a:extLst>
          </p:cNvPr>
          <p:cNvSpPr txBox="1"/>
          <p:nvPr/>
        </p:nvSpPr>
        <p:spPr>
          <a:xfrm>
            <a:off x="1282147" y="3796748"/>
            <a:ext cx="4949687" cy="923330"/>
          </a:xfrm>
          <a:prstGeom prst="rect">
            <a:avLst/>
          </a:prstGeom>
          <a:noFill/>
        </p:spPr>
        <p:txBody>
          <a:bodyPr wrap="square" rtlCol="0">
            <a:spAutoFit/>
          </a:bodyPr>
          <a:lstStyle/>
          <a:p>
            <a:r>
              <a:rPr lang="en-US" b="1" dirty="0">
                <a:latin typeface="Montserrat" panose="00000500000000000000" pitchFamily="50" charset="0"/>
              </a:rPr>
              <a:t>PLEASE RETURN YOUR BRANDING QUESTIONNAIRE TO ME DIRECTLY NO LATER THAN MONDAY, OCTOBER 26</a:t>
            </a:r>
            <a:r>
              <a:rPr lang="en-US" b="1" baseline="30000" dirty="0">
                <a:latin typeface="Montserrat" panose="00000500000000000000" pitchFamily="50" charset="0"/>
              </a:rPr>
              <a:t>TH</a:t>
            </a:r>
            <a:r>
              <a:rPr lang="en-US" b="1" dirty="0">
                <a:latin typeface="Montserrat" panose="00000500000000000000" pitchFamily="50" charset="0"/>
              </a:rPr>
              <a:t>.</a:t>
            </a:r>
          </a:p>
        </p:txBody>
      </p:sp>
    </p:spTree>
    <p:extLst>
      <p:ext uri="{BB962C8B-B14F-4D97-AF65-F5344CB8AC3E}">
        <p14:creationId xmlns:p14="http://schemas.microsoft.com/office/powerpoint/2010/main" val="349664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B72D7E4-7D14-4A07-8D98-E0B1308C47A6}"/>
              </a:ext>
            </a:extLst>
          </p:cNvPr>
          <p:cNvPicPr>
            <a:picLocks noChangeAspect="1"/>
          </p:cNvPicPr>
          <p:nvPr/>
        </p:nvPicPr>
        <p:blipFill rotWithShape="1">
          <a:blip r:embed="rId4">
            <a:extLst>
              <a:ext uri="{28A0092B-C50C-407E-A947-70E740481C1C}">
                <a14:useLocalDpi xmlns:a14="http://schemas.microsoft.com/office/drawing/2010/main" val="0"/>
              </a:ext>
            </a:extLst>
          </a:blip>
          <a:srcRect l="9091" t="22813"/>
          <a:stretch/>
        </p:blipFill>
        <p:spPr>
          <a:xfrm>
            <a:off x="20" y="10"/>
            <a:ext cx="12191980" cy="6857990"/>
          </a:xfrm>
          <a:prstGeom prst="rect">
            <a:avLst/>
          </a:prstGeom>
        </p:spPr>
      </p:pic>
      <p:sp>
        <p:nvSpPr>
          <p:cNvPr id="10" name="Rectangle 10">
            <a:extLst>
              <a:ext uri="{FF2B5EF4-FFF2-40B4-BE49-F238E27FC236}">
                <a16:creationId xmlns:a16="http://schemas.microsoft.com/office/drawing/2014/main" id="{1195E126-5CB4-434D-8B36-832C6512C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4300962" y="605592"/>
            <a:ext cx="8044106" cy="5638800"/>
          </a:xfrm>
          <a:custGeom>
            <a:avLst/>
            <a:gdLst/>
            <a:ahLst/>
            <a:cxnLst/>
            <a:rect l="l" t="t" r="r" b="b"/>
            <a:pathLst>
              <a:path w="8044106" h="5638800">
                <a:moveTo>
                  <a:pt x="8044106" y="0"/>
                </a:moveTo>
                <a:lnTo>
                  <a:pt x="7748589" y="5638800"/>
                </a:lnTo>
                <a:lnTo>
                  <a:pt x="0" y="5638800"/>
                </a:lnTo>
                <a:lnTo>
                  <a:pt x="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rot="21420000">
            <a:off x="4604732" y="1004391"/>
            <a:ext cx="7473300" cy="1361687"/>
          </a:xfrm>
        </p:spPr>
        <p:txBody>
          <a:bodyPr>
            <a:normAutofit/>
          </a:bodyPr>
          <a:lstStyle/>
          <a:p>
            <a:r>
              <a:rPr lang="en-US" sz="4300" dirty="0">
                <a:solidFill>
                  <a:schemeClr val="bg1"/>
                </a:solidFill>
                <a:latin typeface="Montserrat" panose="00000500000000000000" pitchFamily="50" charset="0"/>
              </a:rPr>
              <a:t>Brands that resonate</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714496013"/>
              </p:ext>
            </p:extLst>
          </p:nvPr>
        </p:nvGraphicFramePr>
        <p:xfrm>
          <a:off x="4779386" y="2453949"/>
          <a:ext cx="6867212" cy="27235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7A68597C-9552-4691-AAEB-69795F159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pic>
        <p:nvPicPr>
          <p:cNvPr id="9" name="Picture 8" descr="A picture containing fireworks, tree, dark, colorful&#10;&#10;Description automatically generated">
            <a:extLst>
              <a:ext uri="{FF2B5EF4-FFF2-40B4-BE49-F238E27FC236}">
                <a16:creationId xmlns:a16="http://schemas.microsoft.com/office/drawing/2014/main" id="{AD8359E3-D1EF-47F1-9B79-E612E045F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87" y="236124"/>
            <a:ext cx="7885714" cy="3000000"/>
          </a:xfrm>
          <a:prstGeom prst="rect">
            <a:avLst/>
          </a:prstGeom>
        </p:spPr>
      </p:pic>
      <p:sp>
        <p:nvSpPr>
          <p:cNvPr id="10" name="TextBox 9">
            <a:extLst>
              <a:ext uri="{FF2B5EF4-FFF2-40B4-BE49-F238E27FC236}">
                <a16:creationId xmlns:a16="http://schemas.microsoft.com/office/drawing/2014/main" id="{BFC7386E-80AD-4DA9-99DC-528BB78EC754}"/>
              </a:ext>
            </a:extLst>
          </p:cNvPr>
          <p:cNvSpPr txBox="1"/>
          <p:nvPr/>
        </p:nvSpPr>
        <p:spPr>
          <a:xfrm>
            <a:off x="2266748" y="1443736"/>
            <a:ext cx="2246243" cy="584775"/>
          </a:xfrm>
          <a:prstGeom prst="rect">
            <a:avLst/>
          </a:prstGeom>
          <a:noFill/>
        </p:spPr>
        <p:txBody>
          <a:bodyPr wrap="square" rtlCol="0">
            <a:spAutoFit/>
          </a:bodyPr>
          <a:lstStyle/>
          <a:p>
            <a:r>
              <a:rPr lang="en-US" sz="3200" dirty="0">
                <a:solidFill>
                  <a:schemeClr val="bg1"/>
                </a:solidFill>
                <a:latin typeface="Montserrat" panose="00000500000000000000" pitchFamily="50" charset="0"/>
              </a:rPr>
              <a:t>NEXT UP!</a:t>
            </a:r>
          </a:p>
        </p:txBody>
      </p:sp>
      <p:sp>
        <p:nvSpPr>
          <p:cNvPr id="3" name="TextBox 2">
            <a:extLst>
              <a:ext uri="{FF2B5EF4-FFF2-40B4-BE49-F238E27FC236}">
                <a16:creationId xmlns:a16="http://schemas.microsoft.com/office/drawing/2014/main" id="{00A7251B-2C64-4E8C-B61E-6F704A6A1249}"/>
              </a:ext>
            </a:extLst>
          </p:cNvPr>
          <p:cNvSpPr txBox="1"/>
          <p:nvPr/>
        </p:nvSpPr>
        <p:spPr>
          <a:xfrm>
            <a:off x="6334673" y="1085927"/>
            <a:ext cx="4815844" cy="3816429"/>
          </a:xfrm>
          <a:prstGeom prst="rect">
            <a:avLst/>
          </a:prstGeom>
          <a:noFill/>
        </p:spPr>
        <p:txBody>
          <a:bodyPr wrap="square" rtlCol="0">
            <a:spAutoFit/>
          </a:bodyPr>
          <a:lstStyle/>
          <a:p>
            <a:r>
              <a:rPr lang="en-US" b="1" dirty="0">
                <a:solidFill>
                  <a:srgbClr val="D91111"/>
                </a:solidFill>
                <a:latin typeface="Montserrat" panose="00000500000000000000" pitchFamily="50" charset="0"/>
              </a:rPr>
              <a:t>YOUR VOICE</a:t>
            </a:r>
          </a:p>
          <a:p>
            <a:endParaRPr lang="en-US" sz="1600" dirty="0">
              <a:latin typeface="Montserrat" panose="00000500000000000000" pitchFamily="50" charset="0"/>
            </a:endParaRPr>
          </a:p>
          <a:p>
            <a:r>
              <a:rPr lang="en-US" sz="1600" dirty="0">
                <a:latin typeface="Montserrat" panose="00000500000000000000" pitchFamily="50" charset="0"/>
              </a:rPr>
              <a:t>Once we have your initial thoughts on how you envision your brand, we will focus on defining and refining your story.</a:t>
            </a:r>
          </a:p>
          <a:p>
            <a:endParaRPr lang="en-US" sz="1600" dirty="0">
              <a:latin typeface="Montserrat" panose="00000500000000000000" pitchFamily="50" charset="0"/>
            </a:endParaRPr>
          </a:p>
          <a:p>
            <a:r>
              <a:rPr lang="en-US" sz="1600" dirty="0">
                <a:latin typeface="Montserrat" panose="00000500000000000000" pitchFamily="50" charset="0"/>
              </a:rPr>
              <a:t>Tuesday, October 27</a:t>
            </a:r>
            <a:r>
              <a:rPr lang="en-US" sz="1600" baseline="30000" dirty="0">
                <a:latin typeface="Montserrat" panose="00000500000000000000" pitchFamily="50" charset="0"/>
              </a:rPr>
              <a:t>th</a:t>
            </a:r>
            <a:r>
              <a:rPr lang="en-US" sz="1600" dirty="0">
                <a:latin typeface="Montserrat" panose="00000500000000000000" pitchFamily="50" charset="0"/>
              </a:rPr>
              <a:t>, we will cover copy writing, taglines and online communication.</a:t>
            </a:r>
          </a:p>
          <a:p>
            <a:endParaRPr lang="en-US" sz="1600" dirty="0">
              <a:latin typeface="Montserrat" panose="00000500000000000000" pitchFamily="50" charset="0"/>
            </a:endParaRPr>
          </a:p>
          <a:p>
            <a:r>
              <a:rPr lang="en-US" sz="1600" dirty="0">
                <a:latin typeface="Montserrat" panose="00000500000000000000" pitchFamily="50" charset="0"/>
              </a:rPr>
              <a:t>We’ll develop your message and your focus/touch points we will start to break out your service points and create copy for those areas based on the emotional feel we are trying to relay online – that will then help us to build your digital presence.  </a:t>
            </a:r>
          </a:p>
        </p:txBody>
      </p:sp>
    </p:spTree>
    <p:extLst>
      <p:ext uri="{BB962C8B-B14F-4D97-AF65-F5344CB8AC3E}">
        <p14:creationId xmlns:p14="http://schemas.microsoft.com/office/powerpoint/2010/main" val="106388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ext uri="{BEBA8EAE-BF5A-486C-A8C5-ECC9F3942E4B}">
                <a14:imgProps xmlns:a14="http://schemas.microsoft.com/office/drawing/2010/main">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pic>
        <p:nvPicPr>
          <p:cNvPr id="118" name="Picture 10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0"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2"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4"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5"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26"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27" name="Picture 11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8" name="Rectangle 11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 name="TextBox 9">
            <a:extLst>
              <a:ext uri="{FF2B5EF4-FFF2-40B4-BE49-F238E27FC236}">
                <a16:creationId xmlns:a16="http://schemas.microsoft.com/office/drawing/2014/main" id="{BFC7386E-80AD-4DA9-99DC-528BB78EC754}"/>
              </a:ext>
            </a:extLst>
          </p:cNvPr>
          <p:cNvSpPr txBox="1"/>
          <p:nvPr/>
        </p:nvSpPr>
        <p:spPr>
          <a:xfrm>
            <a:off x="243641" y="1310444"/>
            <a:ext cx="3761588" cy="1265299"/>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3200" b="1" cap="all" dirty="0">
                <a:solidFill>
                  <a:schemeClr val="accent1"/>
                </a:solidFill>
                <a:latin typeface="Montserrat" panose="00000500000000000000" pitchFamily="50" charset="0"/>
                <a:ea typeface="+mj-ea"/>
                <a:cs typeface="+mj-cs"/>
              </a:rPr>
              <a:t>November 5th</a:t>
            </a:r>
          </a:p>
          <a:p>
            <a:pPr algn="r" defTabSz="914400">
              <a:lnSpc>
                <a:spcPct val="90000"/>
              </a:lnSpc>
              <a:spcBef>
                <a:spcPct val="0"/>
              </a:spcBef>
              <a:spcAft>
                <a:spcPts val="600"/>
              </a:spcAft>
            </a:pPr>
            <a:endParaRPr lang="en-US" sz="6600" cap="all" dirty="0">
              <a:solidFill>
                <a:schemeClr val="accent1"/>
              </a:solidFill>
              <a:latin typeface="+mj-lt"/>
              <a:ea typeface="+mj-ea"/>
              <a:cs typeface="+mj-cs"/>
            </a:endParaRPr>
          </a:p>
        </p:txBody>
      </p:sp>
      <p:sp>
        <p:nvSpPr>
          <p:cNvPr id="119" name="Rectangle 11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1" name="Rectangle 12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3" name="Rectangle 12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omputer sitting on top of a table&#10;&#10;Description automatically generated">
            <a:extLst>
              <a:ext uri="{FF2B5EF4-FFF2-40B4-BE49-F238E27FC236}">
                <a16:creationId xmlns:a16="http://schemas.microsoft.com/office/drawing/2014/main" id="{6918AD86-D7A9-4071-89D5-F55CBCA4306C}"/>
              </a:ext>
            </a:extLst>
          </p:cNvPr>
          <p:cNvPicPr>
            <a:picLocks noChangeAspect="1"/>
          </p:cNvPicPr>
          <p:nvPr/>
        </p:nvPicPr>
        <p:blipFill rotWithShape="1">
          <a:blip r:embed="rId6">
            <a:extLst>
              <a:ext uri="{28A0092B-C50C-407E-A947-70E740481C1C}">
                <a14:useLocalDpi xmlns:a14="http://schemas.microsoft.com/office/drawing/2010/main" val="0"/>
              </a:ext>
            </a:extLst>
          </a:blip>
          <a:srcRect l="9261" r="12375" b="2"/>
          <a:stretch/>
        </p:blipFill>
        <p:spPr>
          <a:xfrm rot="21600000">
            <a:off x="5495860" y="684680"/>
            <a:ext cx="5825784" cy="5482657"/>
          </a:xfrm>
          <a:prstGeom prst="rect">
            <a:avLst/>
          </a:prstGeom>
        </p:spPr>
      </p:pic>
      <p:sp>
        <p:nvSpPr>
          <p:cNvPr id="11" name="TextBox 10">
            <a:extLst>
              <a:ext uri="{FF2B5EF4-FFF2-40B4-BE49-F238E27FC236}">
                <a16:creationId xmlns:a16="http://schemas.microsoft.com/office/drawing/2014/main" id="{A219093A-3C2A-40B7-84BB-F2C036265164}"/>
              </a:ext>
            </a:extLst>
          </p:cNvPr>
          <p:cNvSpPr txBox="1"/>
          <p:nvPr/>
        </p:nvSpPr>
        <p:spPr>
          <a:xfrm>
            <a:off x="524065" y="2051222"/>
            <a:ext cx="3336714" cy="3139321"/>
          </a:xfrm>
          <a:prstGeom prst="rect">
            <a:avLst/>
          </a:prstGeom>
          <a:noFill/>
        </p:spPr>
        <p:txBody>
          <a:bodyPr wrap="square" rtlCol="0">
            <a:spAutoFit/>
          </a:bodyPr>
          <a:lstStyle/>
          <a:p>
            <a:r>
              <a:rPr lang="en-US" dirty="0">
                <a:latin typeface="Montserrat" panose="00000500000000000000" pitchFamily="50" charset="0"/>
              </a:rPr>
              <a:t>Participant round table</a:t>
            </a:r>
          </a:p>
          <a:p>
            <a:endParaRPr lang="en-US" dirty="0">
              <a:latin typeface="Montserrat" panose="00000500000000000000" pitchFamily="50" charset="0"/>
            </a:endParaRPr>
          </a:p>
          <a:p>
            <a:endParaRPr lang="en-US" dirty="0">
              <a:latin typeface="Montserrat" panose="00000500000000000000" pitchFamily="50" charset="0"/>
            </a:endParaRPr>
          </a:p>
          <a:p>
            <a:r>
              <a:rPr lang="en-US" dirty="0">
                <a:latin typeface="Montserrat" panose="00000500000000000000" pitchFamily="50" charset="0"/>
              </a:rPr>
              <a:t>15 minute segments, each business will introduce their business focusing on their improved brand and allow everyone to get a real sense of how their message translates in the ‘elevator speech’.</a:t>
            </a:r>
          </a:p>
        </p:txBody>
      </p:sp>
    </p:spTree>
    <p:extLst>
      <p:ext uri="{BB962C8B-B14F-4D97-AF65-F5344CB8AC3E}">
        <p14:creationId xmlns:p14="http://schemas.microsoft.com/office/powerpoint/2010/main" val="174029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B18E-CFA7-4E60-97D4-468240C01B8F}"/>
              </a:ext>
            </a:extLst>
          </p:cNvPr>
          <p:cNvSpPr>
            <a:spLocks noGrp="1"/>
          </p:cNvSpPr>
          <p:nvPr>
            <p:ph type="title"/>
          </p:nvPr>
        </p:nvSpPr>
        <p:spPr>
          <a:xfrm>
            <a:off x="685801" y="566530"/>
            <a:ext cx="6398496" cy="1271235"/>
          </a:xfrm>
        </p:spPr>
        <p:txBody>
          <a:bodyPr vert="horz" lIns="91440" tIns="45720" rIns="91440" bIns="45720" rtlCol="0">
            <a:normAutofit/>
          </a:bodyPr>
          <a:lstStyle/>
          <a:p>
            <a:r>
              <a:rPr lang="en-US" sz="3800" dirty="0">
                <a:latin typeface="Montserrat" panose="00000500000000000000" pitchFamily="50" charset="0"/>
              </a:rPr>
              <a:t>A good brand stands time and design</a:t>
            </a:r>
          </a:p>
        </p:txBody>
      </p:sp>
      <p:sp>
        <p:nvSpPr>
          <p:cNvPr id="40" name="Content Placeholder 39">
            <a:extLst>
              <a:ext uri="{FF2B5EF4-FFF2-40B4-BE49-F238E27FC236}">
                <a16:creationId xmlns:a16="http://schemas.microsoft.com/office/drawing/2014/main" id="{165C607C-EC18-41E9-A87C-19F7FD399000}"/>
              </a:ext>
            </a:extLst>
          </p:cNvPr>
          <p:cNvSpPr>
            <a:spLocks noGrp="1"/>
          </p:cNvSpPr>
          <p:nvPr>
            <p:ph idx="1"/>
          </p:nvPr>
        </p:nvSpPr>
        <p:spPr>
          <a:xfrm>
            <a:off x="685800" y="2063397"/>
            <a:ext cx="6397157" cy="3237468"/>
          </a:xfrm>
        </p:spPr>
        <p:txBody>
          <a:bodyPr>
            <a:normAutofit fontScale="70000" lnSpcReduction="20000"/>
          </a:bodyPr>
          <a:lstStyle/>
          <a:p>
            <a:pPr marL="0" indent="0">
              <a:buNone/>
            </a:pPr>
            <a:r>
              <a:rPr lang="en-US" b="0" i="0" dirty="0">
                <a:solidFill>
                  <a:srgbClr val="5F5F5F"/>
                </a:solidFill>
                <a:effectLst/>
                <a:latin typeface="Open Sans"/>
              </a:rPr>
              <a:t>Branding, by definition, is a marketing practice in which a company creates a name, symbol or design that is easily identifiable. </a:t>
            </a:r>
          </a:p>
          <a:p>
            <a:pPr marL="0" indent="0">
              <a:buNone/>
            </a:pPr>
            <a:r>
              <a:rPr lang="en-US" b="0" i="0" dirty="0">
                <a:solidFill>
                  <a:srgbClr val="5F5F5F"/>
                </a:solidFill>
                <a:effectLst/>
                <a:latin typeface="Open Sans"/>
              </a:rPr>
              <a:t>This helps to identify a product and distinguish it from other products and services. Branding is important because not only </a:t>
            </a:r>
            <a:r>
              <a:rPr lang="en-US" dirty="0">
                <a:solidFill>
                  <a:srgbClr val="5F5F5F"/>
                </a:solidFill>
                <a:latin typeface="Open Sans"/>
              </a:rPr>
              <a:t>D</a:t>
            </a:r>
            <a:r>
              <a:rPr lang="en-US" b="0" i="0" dirty="0">
                <a:solidFill>
                  <a:srgbClr val="5F5F5F"/>
                </a:solidFill>
                <a:effectLst/>
                <a:latin typeface="Open Sans"/>
              </a:rPr>
              <a:t>OES IT MAKE A memorable impression, but it allows your customers and clients to know what to expect from your company. </a:t>
            </a:r>
          </a:p>
          <a:p>
            <a:pPr marL="0" indent="0">
              <a:buNone/>
            </a:pPr>
            <a:r>
              <a:rPr lang="en-US" b="0" i="0" dirty="0">
                <a:solidFill>
                  <a:srgbClr val="5F5F5F"/>
                </a:solidFill>
                <a:effectLst/>
                <a:latin typeface="Open Sans"/>
              </a:rPr>
              <a:t>It is a way of distinguishing yourself from the competitors and clarifying what it is you offer that makes you the better choice. Your brand is built to be a true representation of who you are as a business, and how you wish to be perceived.</a:t>
            </a:r>
            <a:endParaRPr lang="en-US" dirty="0"/>
          </a:p>
        </p:txBody>
      </p:sp>
      <p:pic>
        <p:nvPicPr>
          <p:cNvPr id="7" name="Picture 6" descr="Logo, company name&#10;&#10;Description automatically generated">
            <a:extLst>
              <a:ext uri="{FF2B5EF4-FFF2-40B4-BE49-F238E27FC236}">
                <a16:creationId xmlns:a16="http://schemas.microsoft.com/office/drawing/2014/main" id="{50C896D1-06DA-45B1-B4ED-A16F1348779E}"/>
              </a:ext>
            </a:extLst>
          </p:cNvPr>
          <p:cNvPicPr>
            <a:picLocks noChangeAspect="1"/>
          </p:cNvPicPr>
          <p:nvPr/>
        </p:nvPicPr>
        <p:blipFill rotWithShape="1">
          <a:blip r:embed="rId3">
            <a:extLst>
              <a:ext uri="{28A0092B-C50C-407E-A947-70E740481C1C}">
                <a14:useLocalDpi xmlns:a14="http://schemas.microsoft.com/office/drawing/2010/main" val="0"/>
              </a:ext>
            </a:extLst>
          </a:blip>
          <a:srcRect l="5811" r="4288" b="3"/>
          <a:stretch/>
        </p:blipFill>
        <p:spPr>
          <a:xfrm rot="21600000">
            <a:off x="7568123" y="306412"/>
            <a:ext cx="3836476" cy="2373781"/>
          </a:xfrm>
          <a:prstGeom prst="rect">
            <a:avLst/>
          </a:prstGeom>
          <a:ln w="57150" cmpd="thinThick">
            <a:solidFill>
              <a:schemeClr val="bg1">
                <a:lumMod val="50000"/>
              </a:schemeClr>
            </a:solidFill>
            <a:miter lim="800000"/>
          </a:ln>
        </p:spPr>
      </p:pic>
      <p:pic>
        <p:nvPicPr>
          <p:cNvPr id="5" name="Content Placeholder 4" descr="A picture containing drawing&#10;&#10;Description automatically generated">
            <a:extLst>
              <a:ext uri="{FF2B5EF4-FFF2-40B4-BE49-F238E27FC236}">
                <a16:creationId xmlns:a16="http://schemas.microsoft.com/office/drawing/2014/main" id="{37F0980C-CFF3-4329-916D-7CE07FF393B0}"/>
              </a:ext>
            </a:extLst>
          </p:cNvPr>
          <p:cNvPicPr>
            <a:picLocks noChangeAspect="1"/>
          </p:cNvPicPr>
          <p:nvPr/>
        </p:nvPicPr>
        <p:blipFill rotWithShape="1">
          <a:blip r:embed="rId4">
            <a:extLst>
              <a:ext uri="{28A0092B-C50C-407E-A947-70E740481C1C}">
                <a14:useLocalDpi xmlns:a14="http://schemas.microsoft.com/office/drawing/2010/main" val="0"/>
              </a:ext>
            </a:extLst>
          </a:blip>
          <a:srcRect l="5610" r="1364"/>
          <a:stretch/>
        </p:blipFill>
        <p:spPr>
          <a:xfrm rot="21600000">
            <a:off x="7568124" y="2959228"/>
            <a:ext cx="3836475" cy="2309489"/>
          </a:xfrm>
          <a:prstGeom prst="rect">
            <a:avLst/>
          </a:prstGeom>
          <a:ln w="57150" cmpd="thinThick">
            <a:solidFill>
              <a:schemeClr val="bg1">
                <a:lumMod val="50000"/>
              </a:schemeClr>
            </a:solidFill>
            <a:miter lim="800000"/>
          </a:ln>
        </p:spPr>
      </p:pic>
      <p:pic>
        <p:nvPicPr>
          <p:cNvPr id="9" name="Picture 8" descr="A picture containing logo&#10;&#10;Description automatically generated">
            <a:extLst>
              <a:ext uri="{FF2B5EF4-FFF2-40B4-BE49-F238E27FC236}">
                <a16:creationId xmlns:a16="http://schemas.microsoft.com/office/drawing/2014/main" id="{467BD4E0-76A5-43E2-BE14-4708B4DA99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3320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CFAB-64FA-4E00-8CA8-7DB8498A3E37}"/>
              </a:ext>
            </a:extLst>
          </p:cNvPr>
          <p:cNvSpPr>
            <a:spLocks noGrp="1"/>
          </p:cNvSpPr>
          <p:nvPr>
            <p:ph type="title"/>
          </p:nvPr>
        </p:nvSpPr>
        <p:spPr/>
        <p:txBody>
          <a:bodyPr>
            <a:normAutofit/>
          </a:bodyPr>
          <a:lstStyle/>
          <a:p>
            <a:r>
              <a:rPr lang="en-US" sz="3800" dirty="0">
                <a:latin typeface="Montserrat" panose="00000500000000000000" pitchFamily="50" charset="0"/>
              </a:rPr>
              <a:t>More than a logo – branding encompasses many things</a:t>
            </a:r>
          </a:p>
        </p:txBody>
      </p:sp>
      <p:sp>
        <p:nvSpPr>
          <p:cNvPr id="3" name="Content Placeholder 2">
            <a:extLst>
              <a:ext uri="{FF2B5EF4-FFF2-40B4-BE49-F238E27FC236}">
                <a16:creationId xmlns:a16="http://schemas.microsoft.com/office/drawing/2014/main" id="{E4664F3D-BD03-4E62-A663-2F746665A878}"/>
              </a:ext>
            </a:extLst>
          </p:cNvPr>
          <p:cNvSpPr>
            <a:spLocks noGrp="1"/>
          </p:cNvSpPr>
          <p:nvPr>
            <p:ph idx="1"/>
          </p:nvPr>
        </p:nvSpPr>
        <p:spPr/>
        <p:txBody>
          <a:bodyPr>
            <a:normAutofit/>
          </a:bodyPr>
          <a:lstStyle/>
          <a:p>
            <a:pPr marL="0" indent="0">
              <a:buNone/>
            </a:pPr>
            <a:r>
              <a:rPr lang="en-US" sz="1400" b="0" i="0" dirty="0">
                <a:solidFill>
                  <a:srgbClr val="5F5F5F"/>
                </a:solidFill>
                <a:effectLst/>
                <a:latin typeface="Open Sans"/>
              </a:rPr>
              <a:t>Social media profiles</a:t>
            </a:r>
          </a:p>
          <a:p>
            <a:pPr marL="0" indent="0">
              <a:buNone/>
            </a:pPr>
            <a:r>
              <a:rPr lang="en-US" sz="1400" b="0" i="0" dirty="0">
                <a:solidFill>
                  <a:srgbClr val="5F5F5F"/>
                </a:solidFill>
                <a:effectLst/>
                <a:latin typeface="Open Sans"/>
              </a:rPr>
              <a:t>graphics</a:t>
            </a:r>
          </a:p>
          <a:p>
            <a:pPr marL="0" indent="0">
              <a:buNone/>
            </a:pPr>
            <a:r>
              <a:rPr lang="en-US" sz="1400" b="0" i="0" dirty="0">
                <a:solidFill>
                  <a:srgbClr val="5F5F5F"/>
                </a:solidFill>
                <a:effectLst/>
                <a:latin typeface="Open Sans"/>
              </a:rPr>
              <a:t>customer service</a:t>
            </a:r>
          </a:p>
          <a:p>
            <a:pPr marL="0" indent="0">
              <a:buNone/>
            </a:pPr>
            <a:r>
              <a:rPr lang="en-US" sz="1400" dirty="0">
                <a:solidFill>
                  <a:srgbClr val="5F5F5F"/>
                </a:solidFill>
                <a:latin typeface="Open Sans"/>
              </a:rPr>
              <a:t>P</a:t>
            </a:r>
            <a:r>
              <a:rPr lang="en-US" sz="1400" b="0" i="0" dirty="0">
                <a:solidFill>
                  <a:srgbClr val="5F5F5F"/>
                </a:solidFill>
                <a:effectLst/>
                <a:latin typeface="Open Sans"/>
              </a:rPr>
              <a:t>romotional merchandise</a:t>
            </a:r>
          </a:p>
          <a:p>
            <a:pPr marL="0" indent="0">
              <a:buNone/>
            </a:pPr>
            <a:r>
              <a:rPr lang="en-US" sz="1400" b="0" i="0" dirty="0">
                <a:solidFill>
                  <a:srgbClr val="5F5F5F"/>
                </a:solidFill>
                <a:effectLst/>
                <a:latin typeface="Open Sans"/>
              </a:rPr>
              <a:t>Reputation</a:t>
            </a:r>
            <a:endParaRPr lang="en-US" sz="1400" dirty="0">
              <a:solidFill>
                <a:srgbClr val="5F5F5F"/>
              </a:solidFill>
              <a:latin typeface="Open Sans"/>
            </a:endParaRPr>
          </a:p>
          <a:p>
            <a:pPr marL="0" indent="0">
              <a:buNone/>
            </a:pPr>
            <a:r>
              <a:rPr lang="en-US" sz="1400" b="0" i="0" dirty="0">
                <a:solidFill>
                  <a:srgbClr val="5F5F5F"/>
                </a:solidFill>
                <a:effectLst/>
                <a:latin typeface="Open Sans"/>
              </a:rPr>
              <a:t>logo </a:t>
            </a:r>
          </a:p>
          <a:p>
            <a:pPr marL="0" indent="0">
              <a:buNone/>
            </a:pPr>
            <a:r>
              <a:rPr lang="en-US" sz="1400" b="0" i="0" dirty="0">
                <a:solidFill>
                  <a:srgbClr val="5F5F5F"/>
                </a:solidFill>
                <a:effectLst/>
                <a:latin typeface="Open Sans"/>
              </a:rPr>
              <a:t>All of these elements work together to create one unique and (hopefully) attention-grabbing professional profile.</a:t>
            </a:r>
            <a:endParaRPr lang="en-US" sz="1400" dirty="0"/>
          </a:p>
        </p:txBody>
      </p:sp>
      <p:pic>
        <p:nvPicPr>
          <p:cNvPr id="5" name="Picture 4" descr="A picture containing logo&#10;&#10;Description automatically generated">
            <a:extLst>
              <a:ext uri="{FF2B5EF4-FFF2-40B4-BE49-F238E27FC236}">
                <a16:creationId xmlns:a16="http://schemas.microsoft.com/office/drawing/2014/main" id="{8B4EB4C3-BC1B-4047-9F37-EA72864EB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379554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CFAB-64FA-4E00-8CA8-7DB8498A3E37}"/>
              </a:ext>
            </a:extLst>
          </p:cNvPr>
          <p:cNvSpPr>
            <a:spLocks noGrp="1"/>
          </p:cNvSpPr>
          <p:nvPr>
            <p:ph type="title"/>
          </p:nvPr>
        </p:nvSpPr>
        <p:spPr/>
        <p:txBody>
          <a:bodyPr>
            <a:normAutofit/>
          </a:bodyPr>
          <a:lstStyle/>
          <a:p>
            <a:r>
              <a:rPr lang="en-US" sz="3800" dirty="0">
                <a:latin typeface="Montserrat" panose="00000500000000000000" pitchFamily="50" charset="0"/>
              </a:rPr>
              <a:t>branding</a:t>
            </a:r>
          </a:p>
        </p:txBody>
      </p:sp>
      <p:sp>
        <p:nvSpPr>
          <p:cNvPr id="3" name="Content Placeholder 2">
            <a:extLst>
              <a:ext uri="{FF2B5EF4-FFF2-40B4-BE49-F238E27FC236}">
                <a16:creationId xmlns:a16="http://schemas.microsoft.com/office/drawing/2014/main" id="{E4664F3D-BD03-4E62-A663-2F746665A878}"/>
              </a:ext>
            </a:extLst>
          </p:cNvPr>
          <p:cNvSpPr>
            <a:spLocks noGrp="1"/>
          </p:cNvSpPr>
          <p:nvPr>
            <p:ph idx="1"/>
          </p:nvPr>
        </p:nvSpPr>
        <p:spPr>
          <a:xfrm>
            <a:off x="685800" y="2063396"/>
            <a:ext cx="10396883" cy="2518543"/>
          </a:xfrm>
        </p:spPr>
        <p:txBody>
          <a:bodyPr>
            <a:normAutofit/>
          </a:bodyPr>
          <a:lstStyle/>
          <a:p>
            <a:pPr marL="0" indent="0">
              <a:buNone/>
            </a:pPr>
            <a:r>
              <a:rPr lang="en-US" sz="1400" b="0" i="0" dirty="0">
                <a:solidFill>
                  <a:srgbClr val="5F5F5F"/>
                </a:solidFill>
                <a:effectLst/>
                <a:latin typeface="Open Sans"/>
              </a:rPr>
              <a:t>Drives new business</a:t>
            </a:r>
          </a:p>
          <a:p>
            <a:pPr marL="0" indent="0">
              <a:buNone/>
            </a:pPr>
            <a:r>
              <a:rPr lang="en-US" sz="1400" b="0" i="0" dirty="0">
                <a:solidFill>
                  <a:srgbClr val="5F5F5F"/>
                </a:solidFill>
                <a:effectLst/>
                <a:latin typeface="Open Sans"/>
              </a:rPr>
              <a:t>Increases brand awareness ( important to see yourself as a brand when speaking about your company)</a:t>
            </a:r>
          </a:p>
          <a:p>
            <a:pPr marL="0" indent="0">
              <a:buNone/>
            </a:pPr>
            <a:r>
              <a:rPr lang="en-US" sz="1400" b="0" i="0" dirty="0">
                <a:solidFill>
                  <a:srgbClr val="5F5F5F"/>
                </a:solidFill>
                <a:effectLst/>
                <a:latin typeface="Open Sans"/>
              </a:rPr>
              <a:t>Becomes known</a:t>
            </a:r>
          </a:p>
          <a:p>
            <a:pPr marL="0" indent="0">
              <a:buNone/>
            </a:pPr>
            <a:r>
              <a:rPr lang="en-US" sz="1400" dirty="0">
                <a:solidFill>
                  <a:srgbClr val="5F5F5F"/>
                </a:solidFill>
                <a:latin typeface="Open Sans"/>
              </a:rPr>
              <a:t>Increases business value</a:t>
            </a:r>
            <a:endParaRPr lang="en-US" sz="1400" b="0" i="0" dirty="0">
              <a:solidFill>
                <a:srgbClr val="5F5F5F"/>
              </a:solidFill>
              <a:effectLst/>
              <a:latin typeface="Open Sans"/>
            </a:endParaRPr>
          </a:p>
          <a:p>
            <a:pPr marL="0" indent="0">
              <a:buNone/>
            </a:pPr>
            <a:r>
              <a:rPr lang="en-US" sz="1400" dirty="0">
                <a:solidFill>
                  <a:srgbClr val="5F5F5F"/>
                </a:solidFill>
                <a:latin typeface="Open Sans"/>
              </a:rPr>
              <a:t>Creates </a:t>
            </a:r>
            <a:r>
              <a:rPr lang="en-US" sz="1400" b="1" dirty="0">
                <a:solidFill>
                  <a:srgbClr val="5F5F5F"/>
                </a:solidFill>
                <a:latin typeface="Open Sans"/>
              </a:rPr>
              <a:t>trust</a:t>
            </a:r>
            <a:r>
              <a:rPr lang="en-US" sz="1400" dirty="0">
                <a:solidFill>
                  <a:srgbClr val="5F5F5F"/>
                </a:solidFill>
                <a:latin typeface="Open Sans"/>
              </a:rPr>
              <a:t> – shows that you take your business and in turn your client seriously</a:t>
            </a:r>
          </a:p>
          <a:p>
            <a:pPr marL="0" indent="0">
              <a:buNone/>
            </a:pPr>
            <a:r>
              <a:rPr lang="en-US" sz="1400" b="0" i="0" dirty="0">
                <a:solidFill>
                  <a:srgbClr val="5F5F5F"/>
                </a:solidFill>
                <a:effectLst/>
                <a:latin typeface="Open Sans"/>
              </a:rPr>
              <a:t>Creates a feeling of authority in your sector</a:t>
            </a:r>
            <a:endParaRPr lang="en-US" sz="1400" dirty="0"/>
          </a:p>
        </p:txBody>
      </p:sp>
      <p:pic>
        <p:nvPicPr>
          <p:cNvPr id="5" name="Picture 4" descr="A picture containing logo&#10;&#10;Description automatically generated">
            <a:extLst>
              <a:ext uri="{FF2B5EF4-FFF2-40B4-BE49-F238E27FC236}">
                <a16:creationId xmlns:a16="http://schemas.microsoft.com/office/drawing/2014/main" id="{6D738039-8DF8-4718-AC35-3C6AD9DB2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275109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EEE4-4E38-4201-926F-9401DA9482A3}"/>
              </a:ext>
            </a:extLst>
          </p:cNvPr>
          <p:cNvSpPr>
            <a:spLocks noGrp="1"/>
          </p:cNvSpPr>
          <p:nvPr>
            <p:ph type="title"/>
          </p:nvPr>
        </p:nvSpPr>
        <p:spPr/>
        <p:txBody>
          <a:bodyPr>
            <a:normAutofit/>
          </a:bodyPr>
          <a:lstStyle/>
          <a:p>
            <a:r>
              <a:rPr lang="en-US" sz="3800" dirty="0">
                <a:latin typeface="Montserrat" panose="00000500000000000000" pitchFamily="50" charset="0"/>
              </a:rPr>
              <a:t>The infamous logo</a:t>
            </a:r>
          </a:p>
        </p:txBody>
      </p:sp>
      <p:sp>
        <p:nvSpPr>
          <p:cNvPr id="3" name="Content Placeholder 2">
            <a:extLst>
              <a:ext uri="{FF2B5EF4-FFF2-40B4-BE49-F238E27FC236}">
                <a16:creationId xmlns:a16="http://schemas.microsoft.com/office/drawing/2014/main" id="{08A60CCF-D477-4342-A502-02622699A4E3}"/>
              </a:ext>
            </a:extLst>
          </p:cNvPr>
          <p:cNvSpPr>
            <a:spLocks noGrp="1"/>
          </p:cNvSpPr>
          <p:nvPr>
            <p:ph idx="1"/>
          </p:nvPr>
        </p:nvSpPr>
        <p:spPr>
          <a:xfrm>
            <a:off x="685800" y="2063397"/>
            <a:ext cx="10396883" cy="2419152"/>
          </a:xfrm>
        </p:spPr>
        <p:txBody>
          <a:bodyPr>
            <a:normAutofit lnSpcReduction="10000"/>
          </a:bodyPr>
          <a:lstStyle/>
          <a:p>
            <a:pPr>
              <a:buFont typeface="Wingdings" panose="05000000000000000000" pitchFamily="2" charset="2"/>
              <a:buChar char="§"/>
            </a:pPr>
            <a:r>
              <a:rPr lang="en-US" sz="1400" dirty="0">
                <a:latin typeface="Open Sans"/>
              </a:rPr>
              <a:t>SHOULD BE EASY TO READ</a:t>
            </a:r>
          </a:p>
          <a:p>
            <a:pPr>
              <a:buFont typeface="Wingdings" panose="05000000000000000000" pitchFamily="2" charset="2"/>
              <a:buChar char="§"/>
            </a:pPr>
            <a:r>
              <a:rPr lang="en-US" sz="1400" dirty="0">
                <a:latin typeface="Open Sans"/>
              </a:rPr>
              <a:t>SHOULD BE TIMELESS (EASILY CARRIED OVER TO IMAGES AND COLOUR PALLETES THAT ‘FEEL’ LIKE YOUR BRAND)</a:t>
            </a:r>
          </a:p>
          <a:p>
            <a:pPr>
              <a:buFont typeface="Wingdings" panose="05000000000000000000" pitchFamily="2" charset="2"/>
              <a:buChar char="§"/>
            </a:pPr>
            <a:r>
              <a:rPr lang="en-US" sz="1400" dirty="0">
                <a:latin typeface="Open Sans"/>
              </a:rPr>
              <a:t>LOGO FONT SHOULD BE EASY TO PRINT AND TRANSLATE TO BOTH PRINT AND WEB</a:t>
            </a:r>
          </a:p>
          <a:p>
            <a:pPr>
              <a:buFont typeface="Wingdings" panose="05000000000000000000" pitchFamily="2" charset="2"/>
              <a:buChar char="§"/>
            </a:pPr>
            <a:r>
              <a:rPr lang="en-US" sz="1400" b="0" i="0" dirty="0" err="1">
                <a:solidFill>
                  <a:srgbClr val="5F5F5F"/>
                </a:solidFill>
                <a:effectLst/>
                <a:latin typeface="Open Sans"/>
              </a:rPr>
              <a:t>createS</a:t>
            </a:r>
            <a:r>
              <a:rPr lang="en-US" sz="1400" b="0" i="0" dirty="0">
                <a:solidFill>
                  <a:srgbClr val="5F5F5F"/>
                </a:solidFill>
                <a:effectLst/>
                <a:latin typeface="Open Sans"/>
              </a:rPr>
              <a:t> a cohesive and appealing advertising strategy that plays well into your LONG-TERM branding goals</a:t>
            </a:r>
          </a:p>
          <a:p>
            <a:pPr>
              <a:buFont typeface="Wingdings" panose="05000000000000000000" pitchFamily="2" charset="2"/>
              <a:buChar char="§"/>
            </a:pPr>
            <a:r>
              <a:rPr lang="en-US" sz="1400" dirty="0">
                <a:solidFill>
                  <a:srgbClr val="5F5F5F"/>
                </a:solidFill>
                <a:latin typeface="Open Sans"/>
              </a:rPr>
              <a:t>BE EASILY CONVERTED TO A SIMPLE YET COHESIVE LOGO FOR SOCIAL MEDIA</a:t>
            </a:r>
          </a:p>
          <a:p>
            <a:pPr>
              <a:buFont typeface="Wingdings" panose="05000000000000000000" pitchFamily="2" charset="2"/>
              <a:buChar char="§"/>
            </a:pPr>
            <a:r>
              <a:rPr lang="en-US" sz="1400" dirty="0">
                <a:solidFill>
                  <a:srgbClr val="5F5F5F"/>
                </a:solidFill>
                <a:latin typeface="Open Sans"/>
              </a:rPr>
              <a:t>EASILY HAVE VARIOUS LAYOUTS WITHOUT LOSING OVERALL STRENGTH OF THE LOGO</a:t>
            </a:r>
            <a:endParaRPr lang="en-US" sz="1400" dirty="0">
              <a:latin typeface="Open Sans"/>
            </a:endParaRPr>
          </a:p>
        </p:txBody>
      </p:sp>
      <p:pic>
        <p:nvPicPr>
          <p:cNvPr id="7" name="Picture 6" descr="A picture containing logo&#10;&#10;Description automatically generated">
            <a:extLst>
              <a:ext uri="{FF2B5EF4-FFF2-40B4-BE49-F238E27FC236}">
                <a16:creationId xmlns:a16="http://schemas.microsoft.com/office/drawing/2014/main" id="{0FF08CB1-434E-4E58-BF4C-208855115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26537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9AF1-8DA6-40CA-A0B1-C2E002E4C6E1}"/>
              </a:ext>
            </a:extLst>
          </p:cNvPr>
          <p:cNvSpPr>
            <a:spLocks noGrp="1"/>
          </p:cNvSpPr>
          <p:nvPr>
            <p:ph type="title"/>
          </p:nvPr>
        </p:nvSpPr>
        <p:spPr/>
        <p:txBody>
          <a:bodyPr>
            <a:normAutofit/>
          </a:bodyPr>
          <a:lstStyle/>
          <a:p>
            <a:r>
              <a:rPr lang="en-US" sz="3800" dirty="0">
                <a:latin typeface="Montserrat" panose="00000500000000000000" pitchFamily="50" charset="0"/>
              </a:rPr>
              <a:t>ALL THIS WORK AND IT COMES DOWN TO 2 THINGS, AND 2 THINGS ONLY.</a:t>
            </a:r>
          </a:p>
        </p:txBody>
      </p:sp>
      <p:sp>
        <p:nvSpPr>
          <p:cNvPr id="3" name="Content Placeholder 2">
            <a:extLst>
              <a:ext uri="{FF2B5EF4-FFF2-40B4-BE49-F238E27FC236}">
                <a16:creationId xmlns:a16="http://schemas.microsoft.com/office/drawing/2014/main" id="{A56812C4-4B75-443C-9D4B-478F5D67247F}"/>
              </a:ext>
            </a:extLst>
          </p:cNvPr>
          <p:cNvSpPr>
            <a:spLocks noGrp="1"/>
          </p:cNvSpPr>
          <p:nvPr>
            <p:ph idx="1"/>
          </p:nvPr>
        </p:nvSpPr>
        <p:spPr>
          <a:xfrm>
            <a:off x="685800" y="2063396"/>
            <a:ext cx="10396883" cy="3333551"/>
          </a:xfrm>
        </p:spPr>
        <p:txBody>
          <a:bodyPr>
            <a:normAutofit/>
          </a:bodyPr>
          <a:lstStyle/>
          <a:p>
            <a:pPr marL="0" indent="0">
              <a:buNone/>
            </a:pPr>
            <a:r>
              <a:rPr lang="en-US" dirty="0">
                <a:latin typeface="Open Sans"/>
              </a:rPr>
              <a:t>SUCCESSFULLY DELEVERING THESE TWO FUNDMENTAL MESSAGES THROUGH BRANDING</a:t>
            </a:r>
          </a:p>
          <a:p>
            <a:pPr marL="0" indent="0" algn="ctr">
              <a:buNone/>
            </a:pPr>
            <a:endParaRPr lang="en-US" sz="4800" b="0" i="0" dirty="0">
              <a:solidFill>
                <a:srgbClr val="5F5F5F"/>
              </a:solidFill>
              <a:effectLst/>
              <a:latin typeface="Open Sans"/>
            </a:endParaRPr>
          </a:p>
          <a:p>
            <a:pPr marL="0" indent="0" algn="ctr">
              <a:buNone/>
            </a:pPr>
            <a:r>
              <a:rPr lang="en-US" sz="4800" b="0" i="0" dirty="0">
                <a:solidFill>
                  <a:srgbClr val="5F5F5F"/>
                </a:solidFill>
                <a:effectLst/>
                <a:latin typeface="Open Sans"/>
              </a:rPr>
              <a:t>Expertise and uniqueness</a:t>
            </a:r>
            <a:endParaRPr lang="en-US" sz="4800" dirty="0"/>
          </a:p>
        </p:txBody>
      </p:sp>
      <p:pic>
        <p:nvPicPr>
          <p:cNvPr id="5" name="Picture 4" descr="A picture containing logo&#10;&#10;Description automatically generated">
            <a:extLst>
              <a:ext uri="{FF2B5EF4-FFF2-40B4-BE49-F238E27FC236}">
                <a16:creationId xmlns:a16="http://schemas.microsoft.com/office/drawing/2014/main" id="{9C2DC4FD-37D2-4FCC-83AE-B66273744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213431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9AF1-8DA6-40CA-A0B1-C2E002E4C6E1}"/>
              </a:ext>
            </a:extLst>
          </p:cNvPr>
          <p:cNvSpPr>
            <a:spLocks noGrp="1"/>
          </p:cNvSpPr>
          <p:nvPr>
            <p:ph type="title"/>
          </p:nvPr>
        </p:nvSpPr>
        <p:spPr/>
        <p:txBody>
          <a:bodyPr>
            <a:normAutofit/>
          </a:bodyPr>
          <a:lstStyle/>
          <a:p>
            <a:r>
              <a:rPr lang="en-US" sz="3800" dirty="0">
                <a:latin typeface="Montserrat" panose="00000500000000000000" pitchFamily="50" charset="0"/>
              </a:rPr>
              <a:t>ALL THIS WORK AND IT COMES DOWN TO 2 THINGS, AND 2 THINGS ONLY.</a:t>
            </a:r>
          </a:p>
        </p:txBody>
      </p:sp>
      <p:sp>
        <p:nvSpPr>
          <p:cNvPr id="3" name="Content Placeholder 2">
            <a:extLst>
              <a:ext uri="{FF2B5EF4-FFF2-40B4-BE49-F238E27FC236}">
                <a16:creationId xmlns:a16="http://schemas.microsoft.com/office/drawing/2014/main" id="{A56812C4-4B75-443C-9D4B-478F5D67247F}"/>
              </a:ext>
            </a:extLst>
          </p:cNvPr>
          <p:cNvSpPr>
            <a:spLocks noGrp="1"/>
          </p:cNvSpPr>
          <p:nvPr>
            <p:ph idx="1"/>
          </p:nvPr>
        </p:nvSpPr>
        <p:spPr>
          <a:xfrm>
            <a:off x="685800" y="2063396"/>
            <a:ext cx="10396883" cy="3333551"/>
          </a:xfrm>
        </p:spPr>
        <p:txBody>
          <a:bodyPr>
            <a:normAutofit/>
          </a:bodyPr>
          <a:lstStyle/>
          <a:p>
            <a:pPr marL="0" indent="0" algn="l">
              <a:buNone/>
            </a:pPr>
            <a:r>
              <a:rPr lang="en-US" b="0" i="0" dirty="0">
                <a:solidFill>
                  <a:srgbClr val="5F5F5F"/>
                </a:solidFill>
                <a:effectLst/>
                <a:latin typeface="Open Sans"/>
              </a:rPr>
              <a:t>Expertise and uniqueness are the essential pillars behind any meaningful business. </a:t>
            </a:r>
          </a:p>
          <a:p>
            <a:pPr marL="0" indent="0" algn="l">
              <a:buNone/>
            </a:pPr>
            <a:r>
              <a:rPr lang="en-US" b="0" i="0" dirty="0">
                <a:solidFill>
                  <a:srgbClr val="5F5F5F"/>
                </a:solidFill>
                <a:effectLst/>
                <a:latin typeface="Open Sans"/>
              </a:rPr>
              <a:t>knowing how to find the true differential that’s buried deep down is also essential, and why these two pillars are complementary. Whenever they are delivered with authenticity and expressed through a clear and powerful identity, they give a company its true edge and can make it become incredibly successful.</a:t>
            </a:r>
          </a:p>
        </p:txBody>
      </p:sp>
      <p:pic>
        <p:nvPicPr>
          <p:cNvPr id="5" name="Picture 4" descr="A picture containing logo&#10;&#10;Description automatically generated">
            <a:extLst>
              <a:ext uri="{FF2B5EF4-FFF2-40B4-BE49-F238E27FC236}">
                <a16:creationId xmlns:a16="http://schemas.microsoft.com/office/drawing/2014/main" id="{0D9CE78B-80A5-4D80-82DE-DAA1BA61F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19" y="5547750"/>
            <a:ext cx="884586" cy="925078"/>
          </a:xfrm>
          <a:prstGeom prst="rect">
            <a:avLst/>
          </a:prstGeom>
        </p:spPr>
      </p:pic>
    </p:spTree>
    <p:extLst>
      <p:ext uri="{BB962C8B-B14F-4D97-AF65-F5344CB8AC3E}">
        <p14:creationId xmlns:p14="http://schemas.microsoft.com/office/powerpoint/2010/main" val="273194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543D8BB-87B7-4505-A9B6-A9DD57569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4663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1384</Words>
  <Application>Microsoft Office PowerPoint</Application>
  <PresentationFormat>Widescreen</PresentationFormat>
  <Paragraphs>170</Paragraphs>
  <Slides>21</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21</vt:i4>
      </vt:variant>
    </vt:vector>
  </HeadingPairs>
  <TitlesOfParts>
    <vt:vector size="39" baseType="lpstr">
      <vt:lpstr>HGGothicE</vt:lpstr>
      <vt:lpstr>HGMaruGothicMPRO</vt:lpstr>
      <vt:lpstr>Alex Brush</vt:lpstr>
      <vt:lpstr>Arial</vt:lpstr>
      <vt:lpstr>Bernard MT Condensed</vt:lpstr>
      <vt:lpstr>Calibri</vt:lpstr>
      <vt:lpstr>Century Schoolbook</vt:lpstr>
      <vt:lpstr>Garamond</vt:lpstr>
      <vt:lpstr>Georgia</vt:lpstr>
      <vt:lpstr>Guardian TextEgyp</vt:lpstr>
      <vt:lpstr>Impact</vt:lpstr>
      <vt:lpstr>inherit</vt:lpstr>
      <vt:lpstr>Montserrat</vt:lpstr>
      <vt:lpstr>Open Sans</vt:lpstr>
      <vt:lpstr>Raleway</vt:lpstr>
      <vt:lpstr>Roboto</vt:lpstr>
      <vt:lpstr>Wingdings</vt:lpstr>
      <vt:lpstr>Main Event</vt:lpstr>
      <vt:lpstr>Branding</vt:lpstr>
      <vt:lpstr>Brands that resonate</vt:lpstr>
      <vt:lpstr>A good brand stands time and design</vt:lpstr>
      <vt:lpstr>More than a logo – branding encompasses many things</vt:lpstr>
      <vt:lpstr>branding</vt:lpstr>
      <vt:lpstr>The infamous logo</vt:lpstr>
      <vt:lpstr>ALL THIS WORK AND IT COMES DOWN TO 2 THINGS, AND 2 THINGS ONLY.</vt:lpstr>
      <vt:lpstr>ALL THIS WORK AND IT COMES DOWN TO 2 THINGS, AND 2 THINGS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Angelique Giles</dc:creator>
  <cp:lastModifiedBy>Angelique Giles</cp:lastModifiedBy>
  <cp:revision>2</cp:revision>
  <dcterms:created xsi:type="dcterms:W3CDTF">2020-10-21T16:22:22Z</dcterms:created>
  <dcterms:modified xsi:type="dcterms:W3CDTF">2020-10-21T16:27:18Z</dcterms:modified>
</cp:coreProperties>
</file>